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7-->
<p:presentation xmlns:r="http://schemas.openxmlformats.org/officeDocument/2006/relationships" xmlns:a="http://schemas.openxmlformats.org/drawingml/2006/main" xmlns:p="http://schemas.openxmlformats.org/presentationml/2006/main" saveSubsetFonts="1">
  <p:sldMasterIdLst>
    <p:sldMasterId id="2147483648" r:id="rId4"/>
  </p:sldMasterIdLst>
  <p:notesMasterIdLst>
    <p:notesMasterId r:id="rId5"/>
  </p:notesMasterIdLst>
  <p:sldIdLst>
    <p:sldId id="2147308431" r:id="rId6"/>
    <p:sldId id="2147308633" r:id="rId7"/>
    <p:sldId id="2147308635" r:id="rId8"/>
    <p:sldId id="2147308636" r:id="rId9"/>
    <p:sldId id="2147308637" r:id="rId10"/>
    <p:sldId id="2147308557" r:id="rId11"/>
    <p:sldId id="2147308558" r:id="rId12"/>
    <p:sldId id="2147308559" r:id="rId13"/>
    <p:sldId id="2147308560" r:id="rId14"/>
    <p:sldId id="2147308561" r:id="rId15"/>
    <p:sldId id="2147308562" r:id="rId16"/>
    <p:sldId id="2147308553" r:id="rId17"/>
    <p:sldId id="2147308554" r:id="rId18"/>
    <p:sldId id="2147308556" r:id="rId19"/>
    <p:sldId id="2147308563" r:id="rId20"/>
    <p:sldId id="2147308564" r:id="rId21"/>
    <p:sldId id="2147308634" r:id="rId22"/>
    <p:sldId id="2147308549" r:id="rId23"/>
    <p:sldId id="2147308551" r:id="rId24"/>
    <p:sldId id="2147308638" r:id="rId25"/>
    <p:sldId id="2147308639" r:id="rId26"/>
    <p:sldId id="2147308640" r:id="rId27"/>
    <p:sldId id="2147308641" r:id="rId28"/>
    <p:sldId id="2147308642" r:id="rId29"/>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customXml" Target="../customXml/item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customXml" Target="../customXml/item3.xml" /><Relationship Id="rId30" Type="http://schemas.openxmlformats.org/officeDocument/2006/relationships/tags" Target="tags/tag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microsoft.com/office/2016/11/relationships/changesInfo" Target="changesInfos/changesInfo1.xml" /><Relationship Id="rId35" Type="http://schemas.openxmlformats.org/officeDocument/2006/relationships/tableStyles" Target="tableStyles.xml" /><Relationship Id="rId4" Type="http://schemas.openxmlformats.org/officeDocument/2006/relationships/slideMaster" Target="slideMasters/slideMaster1.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ey Hunter [KDADS]" userId="1584a0bf-ffee-404c-b71f-89a636ecf6dd" providerId="ADAL" clId="{EA4C708D-EE50-471F-A240-DF254CFEE83E}"/>
    <pc:docChg chg="undo custSel addSld modSld sldOrd">
      <pc:chgData name="Lacey Hunter [KDADS]" userId="1584a0bf-ffee-404c-b71f-89a636ecf6dd" providerId="ADAL" clId="{EA4C708D-EE50-471F-A240-DF254CFEE83E}" dt="2024-11-01T16:29:37.302" v="546" actId="20577"/>
      <pc:docMkLst>
        <pc:docMk/>
      </pc:docMkLst>
      <pc:sldChg chg="modSp mod">
        <pc:chgData name="Lacey Hunter [KDADS]" userId="1584a0bf-ffee-404c-b71f-89a636ecf6dd" providerId="ADAL" clId="{EA4C708D-EE50-471F-A240-DF254CFEE83E}" dt="2024-10-31T16:01:20.441" v="366" actId="20577"/>
        <pc:sldMkLst>
          <pc:docMk/>
          <pc:sldMk cId="2885940883" sldId="2147308431"/>
        </pc:sldMkLst>
        <pc:spChg chg="mod">
          <ac:chgData name="Lacey Hunter [KDADS]" userId="1584a0bf-ffee-404c-b71f-89a636ecf6dd" providerId="ADAL" clId="{EA4C708D-EE50-471F-A240-DF254CFEE83E}" dt="2024-10-31T16:01:20.441" v="366" actId="20577"/>
          <ac:spMkLst>
            <pc:docMk/>
            <pc:sldMk cId="2885940883" sldId="2147308431"/>
            <ac:spMk id="8" creationId="{16FFB9E9-0455-4AB5-B886-01EEA7CC67E7}"/>
          </ac:spMkLst>
        </pc:spChg>
      </pc:sldChg>
      <pc:sldChg chg="modSp add mod">
        <pc:chgData name="Lacey Hunter [KDADS]" userId="1584a0bf-ffee-404c-b71f-89a636ecf6dd" providerId="ADAL" clId="{EA4C708D-EE50-471F-A240-DF254CFEE83E}" dt="2024-10-28T19:23:18.688" v="254" actId="20577"/>
        <pc:sldMkLst>
          <pc:docMk/>
          <pc:sldMk cId="954269147" sldId="2147308549"/>
        </pc:sldMkLst>
        <pc:spChg chg="mod">
          <ac:chgData name="Lacey Hunter [KDADS]" userId="1584a0bf-ffee-404c-b71f-89a636ecf6dd" providerId="ADAL" clId="{EA4C708D-EE50-471F-A240-DF254CFEE83E}" dt="2024-10-28T19:23:18.688" v="254" actId="20577"/>
          <ac:spMkLst>
            <pc:docMk/>
            <pc:sldMk cId="954269147" sldId="2147308549"/>
            <ac:spMk id="4" creationId="{B09706B5-A5B0-4B86-9568-3C652C6ECB2E}"/>
          </ac:spMkLst>
        </pc:spChg>
      </pc:sldChg>
      <pc:sldChg chg="modSp add mod">
        <pc:chgData name="Lacey Hunter [KDADS]" userId="1584a0bf-ffee-404c-b71f-89a636ecf6dd" providerId="ADAL" clId="{EA4C708D-EE50-471F-A240-DF254CFEE83E}" dt="2024-10-28T19:23:29.153" v="286" actId="20577"/>
        <pc:sldMkLst>
          <pc:docMk/>
          <pc:sldMk cId="1633447369" sldId="2147308551"/>
        </pc:sldMkLst>
        <pc:spChg chg="mod">
          <ac:chgData name="Lacey Hunter [KDADS]" userId="1584a0bf-ffee-404c-b71f-89a636ecf6dd" providerId="ADAL" clId="{EA4C708D-EE50-471F-A240-DF254CFEE83E}" dt="2024-10-28T19:23:29.153" v="286" actId="20577"/>
          <ac:spMkLst>
            <pc:docMk/>
            <pc:sldMk cId="1633447369" sldId="2147308551"/>
            <ac:spMk id="4" creationId="{B09706B5-A5B0-4B86-9568-3C652C6ECB2E}"/>
          </ac:spMkLst>
        </pc:spChg>
      </pc:sldChg>
      <pc:sldChg chg="add">
        <pc:chgData name="Lacey Hunter [KDADS]" userId="1584a0bf-ffee-404c-b71f-89a636ecf6dd" providerId="ADAL" clId="{EA4C708D-EE50-471F-A240-DF254CFEE83E}" dt="2024-10-28T19:24:43.789" v="287"/>
        <pc:sldMkLst>
          <pc:docMk/>
          <pc:sldMk cId="1021299097" sldId="2147308553"/>
        </pc:sldMkLst>
      </pc:sldChg>
      <pc:sldChg chg="add">
        <pc:chgData name="Lacey Hunter [KDADS]" userId="1584a0bf-ffee-404c-b71f-89a636ecf6dd" providerId="ADAL" clId="{EA4C708D-EE50-471F-A240-DF254CFEE83E}" dt="2024-10-28T19:24:43.789" v="287"/>
        <pc:sldMkLst>
          <pc:docMk/>
          <pc:sldMk cId="1043194625" sldId="2147308554"/>
        </pc:sldMkLst>
      </pc:sldChg>
      <pc:sldChg chg="add">
        <pc:chgData name="Lacey Hunter [KDADS]" userId="1584a0bf-ffee-404c-b71f-89a636ecf6dd" providerId="ADAL" clId="{EA4C708D-EE50-471F-A240-DF254CFEE83E}" dt="2024-10-28T19:24:43.789" v="287"/>
        <pc:sldMkLst>
          <pc:docMk/>
          <pc:sldMk cId="4158378125" sldId="2147308556"/>
        </pc:sldMkLst>
      </pc:sldChg>
      <pc:sldChg chg="add">
        <pc:chgData name="Lacey Hunter [KDADS]" userId="1584a0bf-ffee-404c-b71f-89a636ecf6dd" providerId="ADAL" clId="{EA4C708D-EE50-471F-A240-DF254CFEE83E}" dt="2024-10-28T19:24:43.789" v="287"/>
        <pc:sldMkLst>
          <pc:docMk/>
          <pc:sldMk cId="549768195" sldId="2147308557"/>
        </pc:sldMkLst>
      </pc:sldChg>
      <pc:sldChg chg="add">
        <pc:chgData name="Lacey Hunter [KDADS]" userId="1584a0bf-ffee-404c-b71f-89a636ecf6dd" providerId="ADAL" clId="{EA4C708D-EE50-471F-A240-DF254CFEE83E}" dt="2024-10-28T19:24:43.789" v="287"/>
        <pc:sldMkLst>
          <pc:docMk/>
          <pc:sldMk cId="1122561876" sldId="2147308558"/>
        </pc:sldMkLst>
      </pc:sldChg>
      <pc:sldChg chg="add">
        <pc:chgData name="Lacey Hunter [KDADS]" userId="1584a0bf-ffee-404c-b71f-89a636ecf6dd" providerId="ADAL" clId="{EA4C708D-EE50-471F-A240-DF254CFEE83E}" dt="2024-10-28T19:24:43.789" v="287"/>
        <pc:sldMkLst>
          <pc:docMk/>
          <pc:sldMk cId="2449807699" sldId="2147308559"/>
        </pc:sldMkLst>
      </pc:sldChg>
      <pc:sldChg chg="modSp add mod">
        <pc:chgData name="Lacey Hunter [KDADS]" userId="1584a0bf-ffee-404c-b71f-89a636ecf6dd" providerId="ADAL" clId="{EA4C708D-EE50-471F-A240-DF254CFEE83E}" dt="2024-11-01T16:29:37.302" v="546" actId="20577"/>
        <pc:sldMkLst>
          <pc:docMk/>
          <pc:sldMk cId="2879554878" sldId="2147308560"/>
        </pc:sldMkLst>
        <pc:spChg chg="mod">
          <ac:chgData name="Lacey Hunter [KDADS]" userId="1584a0bf-ffee-404c-b71f-89a636ecf6dd" providerId="ADAL" clId="{EA4C708D-EE50-471F-A240-DF254CFEE83E}" dt="2024-11-01T16:29:37.302" v="546" actId="20577"/>
          <ac:spMkLst>
            <pc:docMk/>
            <pc:sldMk cId="2879554878" sldId="2147308560"/>
            <ac:spMk id="8" creationId="{E0189289-3BEF-4B67-1754-C1A1EF620DF8}"/>
          </ac:spMkLst>
        </pc:spChg>
      </pc:sldChg>
      <pc:sldChg chg="add">
        <pc:chgData name="Lacey Hunter [KDADS]" userId="1584a0bf-ffee-404c-b71f-89a636ecf6dd" providerId="ADAL" clId="{EA4C708D-EE50-471F-A240-DF254CFEE83E}" dt="2024-10-28T19:24:43.789" v="287"/>
        <pc:sldMkLst>
          <pc:docMk/>
          <pc:sldMk cId="3143883512" sldId="2147308561"/>
        </pc:sldMkLst>
      </pc:sldChg>
      <pc:sldChg chg="add">
        <pc:chgData name="Lacey Hunter [KDADS]" userId="1584a0bf-ffee-404c-b71f-89a636ecf6dd" providerId="ADAL" clId="{EA4C708D-EE50-471F-A240-DF254CFEE83E}" dt="2024-10-28T19:24:43.789" v="287"/>
        <pc:sldMkLst>
          <pc:docMk/>
          <pc:sldMk cId="1495620728" sldId="2147308562"/>
        </pc:sldMkLst>
      </pc:sldChg>
      <pc:sldChg chg="add">
        <pc:chgData name="Lacey Hunter [KDADS]" userId="1584a0bf-ffee-404c-b71f-89a636ecf6dd" providerId="ADAL" clId="{EA4C708D-EE50-471F-A240-DF254CFEE83E}" dt="2024-10-28T19:24:43.789" v="287"/>
        <pc:sldMkLst>
          <pc:docMk/>
          <pc:sldMk cId="311348949" sldId="2147308563"/>
        </pc:sldMkLst>
      </pc:sldChg>
      <pc:sldChg chg="add">
        <pc:chgData name="Lacey Hunter [KDADS]" userId="1584a0bf-ffee-404c-b71f-89a636ecf6dd" providerId="ADAL" clId="{EA4C708D-EE50-471F-A240-DF254CFEE83E}" dt="2024-10-28T19:24:43.789" v="287"/>
        <pc:sldMkLst>
          <pc:docMk/>
          <pc:sldMk cId="2000992595" sldId="2147308564"/>
        </pc:sldMkLst>
      </pc:sldChg>
      <pc:sldChg chg="modSp mod">
        <pc:chgData name="Lacey Hunter [KDADS]" userId="1584a0bf-ffee-404c-b71f-89a636ecf6dd" providerId="ADAL" clId="{EA4C708D-EE50-471F-A240-DF254CFEE83E}" dt="2024-10-28T19:13:50.116" v="83" actId="6549"/>
        <pc:sldMkLst>
          <pc:docMk/>
          <pc:sldMk cId="765880461" sldId="2147308633"/>
        </pc:sldMkLst>
        <pc:spChg chg="mod">
          <ac:chgData name="Lacey Hunter [KDADS]" userId="1584a0bf-ffee-404c-b71f-89a636ecf6dd" providerId="ADAL" clId="{EA4C708D-EE50-471F-A240-DF254CFEE83E}" dt="2024-10-28T19:13:50.116" v="83" actId="6549"/>
          <ac:spMkLst>
            <pc:docMk/>
            <pc:sldMk cId="765880461" sldId="2147308633"/>
            <ac:spMk id="10" creationId="{FB99CF1E-5916-033B-BACF-8EA940FF8039}"/>
          </ac:spMkLst>
        </pc:spChg>
      </pc:sldChg>
      <pc:sldChg chg="addSp delSp modSp mod">
        <pc:chgData name="Lacey Hunter [KDADS]" userId="1584a0bf-ffee-404c-b71f-89a636ecf6dd" providerId="ADAL" clId="{EA4C708D-EE50-471F-A240-DF254CFEE83E}" dt="2024-10-31T16:04:42.584" v="393" actId="1076"/>
        <pc:sldMkLst>
          <pc:docMk/>
          <pc:sldMk cId="1937209313" sldId="2147308634"/>
        </pc:sldMkLst>
        <pc:spChg chg="mod">
          <ac:chgData name="Lacey Hunter [KDADS]" userId="1584a0bf-ffee-404c-b71f-89a636ecf6dd" providerId="ADAL" clId="{EA4C708D-EE50-471F-A240-DF254CFEE83E}" dt="2024-10-28T19:13:13.420" v="58" actId="20577"/>
          <ac:spMkLst>
            <pc:docMk/>
            <pc:sldMk cId="1937209313" sldId="2147308634"/>
            <ac:spMk id="4" creationId="{B09706B5-A5B0-4B86-9568-3C652C6ECB2E}"/>
          </ac:spMkLst>
        </pc:spChg>
        <pc:spChg chg="del mod">
          <ac:chgData name="Lacey Hunter [KDADS]" userId="1584a0bf-ffee-404c-b71f-89a636ecf6dd" providerId="ADAL" clId="{EA4C708D-EE50-471F-A240-DF254CFEE83E}" dt="2024-10-28T19:13:18.685" v="61"/>
          <ac:spMkLst>
            <pc:docMk/>
            <pc:sldMk cId="1937209313" sldId="2147308634"/>
            <ac:spMk id="5" creationId="{9303AEF4-A440-657E-BEE6-189A47213292}"/>
          </ac:spMkLst>
        </pc:spChg>
        <pc:spChg chg="add mod">
          <ac:chgData name="Lacey Hunter [KDADS]" userId="1584a0bf-ffee-404c-b71f-89a636ecf6dd" providerId="ADAL" clId="{EA4C708D-EE50-471F-A240-DF254CFEE83E}" dt="2024-10-31T16:04:42.584" v="393" actId="1076"/>
          <ac:spMkLst>
            <pc:docMk/>
            <pc:sldMk cId="1937209313" sldId="2147308634"/>
            <ac:spMk id="9" creationId="{107D9202-E8CE-28A5-BA51-55D77EC26EC9}"/>
          </ac:spMkLst>
        </pc:spChg>
      </pc:sldChg>
      <pc:sldChg chg="addSp modSp mod">
        <pc:chgData name="Lacey Hunter [KDADS]" userId="1584a0bf-ffee-404c-b71f-89a636ecf6dd" providerId="ADAL" clId="{EA4C708D-EE50-471F-A240-DF254CFEE83E}" dt="2024-10-28T20:13:45.317" v="358" actId="1076"/>
        <pc:sldMkLst>
          <pc:docMk/>
          <pc:sldMk cId="1167630487" sldId="2147308635"/>
        </pc:sldMkLst>
        <pc:spChg chg="mod">
          <ac:chgData name="Lacey Hunter [KDADS]" userId="1584a0bf-ffee-404c-b71f-89a636ecf6dd" providerId="ADAL" clId="{EA4C708D-EE50-471F-A240-DF254CFEE83E}" dt="2024-10-28T20:13:45.317" v="358" actId="1076"/>
          <ac:spMkLst>
            <pc:docMk/>
            <pc:sldMk cId="1167630487" sldId="2147308635"/>
            <ac:spMk id="3" creationId="{A3D43877-ED3B-47CD-917A-25E21253B638}"/>
          </ac:spMkLst>
        </pc:spChg>
        <pc:spChg chg="add mod">
          <ac:chgData name="Lacey Hunter [KDADS]" userId="1584a0bf-ffee-404c-b71f-89a636ecf6dd" providerId="ADAL" clId="{EA4C708D-EE50-471F-A240-DF254CFEE83E}" dt="2024-10-28T20:13:40.322" v="357" actId="20577"/>
          <ac:spMkLst>
            <pc:docMk/>
            <pc:sldMk cId="1167630487" sldId="2147308635"/>
            <ac:spMk id="8" creationId="{8C7B812C-486F-D43B-4E40-BE0F843EC5AC}"/>
          </ac:spMkLst>
        </pc:spChg>
        <pc:spChg chg="add mod">
          <ac:chgData name="Lacey Hunter [KDADS]" userId="1584a0bf-ffee-404c-b71f-89a636ecf6dd" providerId="ADAL" clId="{EA4C708D-EE50-471F-A240-DF254CFEE83E}" dt="2024-10-28T20:12:44.220" v="342" actId="14100"/>
          <ac:spMkLst>
            <pc:docMk/>
            <pc:sldMk cId="1167630487" sldId="2147308635"/>
            <ac:spMk id="10" creationId="{9E603ABC-F7C4-6B62-C622-F1249A905631}"/>
          </ac:spMkLst>
        </pc:spChg>
        <pc:spChg chg="add mod">
          <ac:chgData name="Lacey Hunter [KDADS]" userId="1584a0bf-ffee-404c-b71f-89a636ecf6dd" providerId="ADAL" clId="{EA4C708D-EE50-471F-A240-DF254CFEE83E}" dt="2024-10-28T20:12:28.093" v="340" actId="207"/>
          <ac:spMkLst>
            <pc:docMk/>
            <pc:sldMk cId="1167630487" sldId="2147308635"/>
            <ac:spMk id="13" creationId="{703ED762-F897-9CDE-7D7A-57C5082A432D}"/>
          </ac:spMkLst>
        </pc:spChg>
      </pc:sldChg>
      <pc:sldChg chg="addSp modSp mod">
        <pc:chgData name="Lacey Hunter [KDADS]" userId="1584a0bf-ffee-404c-b71f-89a636ecf6dd" providerId="ADAL" clId="{EA4C708D-EE50-471F-A240-DF254CFEE83E}" dt="2024-10-31T16:03:57.354" v="391" actId="20577"/>
        <pc:sldMkLst>
          <pc:docMk/>
          <pc:sldMk cId="2718408617" sldId="2147308636"/>
        </pc:sldMkLst>
        <pc:spChg chg="add mod">
          <ac:chgData name="Lacey Hunter [KDADS]" userId="1584a0bf-ffee-404c-b71f-89a636ecf6dd" providerId="ADAL" clId="{EA4C708D-EE50-471F-A240-DF254CFEE83E}" dt="2024-10-31T16:03:50.995" v="390" actId="20577"/>
          <ac:spMkLst>
            <pc:docMk/>
            <pc:sldMk cId="2718408617" sldId="2147308636"/>
            <ac:spMk id="9" creationId="{5C561283-7ED1-D86E-AE7F-C409B001294F}"/>
          </ac:spMkLst>
        </pc:spChg>
        <pc:spChg chg="add mod">
          <ac:chgData name="Lacey Hunter [KDADS]" userId="1584a0bf-ffee-404c-b71f-89a636ecf6dd" providerId="ADAL" clId="{EA4C708D-EE50-471F-A240-DF254CFEE83E}" dt="2024-10-31T16:03:35.245" v="383" actId="20577"/>
          <ac:spMkLst>
            <pc:docMk/>
            <pc:sldMk cId="2718408617" sldId="2147308636"/>
            <ac:spMk id="11" creationId="{9D2AF9E0-B9D1-5301-3F4C-FCB647FA806C}"/>
          </ac:spMkLst>
        </pc:spChg>
        <pc:spChg chg="add mod">
          <ac:chgData name="Lacey Hunter [KDADS]" userId="1584a0bf-ffee-404c-b71f-89a636ecf6dd" providerId="ADAL" clId="{EA4C708D-EE50-471F-A240-DF254CFEE83E}" dt="2024-10-31T16:03:57.354" v="391" actId="20577"/>
          <ac:spMkLst>
            <pc:docMk/>
            <pc:sldMk cId="2718408617" sldId="2147308636"/>
            <ac:spMk id="14" creationId="{AF048B20-3BDF-440E-D877-1D78DDFF7585}"/>
          </ac:spMkLst>
        </pc:spChg>
      </pc:sldChg>
      <pc:sldChg chg="addSp modSp mod">
        <pc:chgData name="Lacey Hunter [KDADS]" userId="1584a0bf-ffee-404c-b71f-89a636ecf6dd" providerId="ADAL" clId="{EA4C708D-EE50-471F-A240-DF254CFEE83E}" dt="2024-11-01T16:29:06.591" v="544" actId="403"/>
        <pc:sldMkLst>
          <pc:docMk/>
          <pc:sldMk cId="911455906" sldId="2147308637"/>
        </pc:sldMkLst>
        <pc:spChg chg="mod">
          <ac:chgData name="Lacey Hunter [KDADS]" userId="1584a0bf-ffee-404c-b71f-89a636ecf6dd" providerId="ADAL" clId="{EA4C708D-EE50-471F-A240-DF254CFEE83E}" dt="2024-10-28T19:12:41.424" v="11" actId="20577"/>
          <ac:spMkLst>
            <pc:docMk/>
            <pc:sldMk cId="911455906" sldId="2147308637"/>
            <ac:spMk id="4" creationId="{B09706B5-A5B0-4B86-9568-3C652C6ECB2E}"/>
          </ac:spMkLst>
        </pc:spChg>
        <pc:spChg chg="mod">
          <ac:chgData name="Lacey Hunter [KDADS]" userId="1584a0bf-ffee-404c-b71f-89a636ecf6dd" providerId="ADAL" clId="{EA4C708D-EE50-471F-A240-DF254CFEE83E}" dt="2024-10-28T19:12:47.423" v="12" actId="6549"/>
          <ac:spMkLst>
            <pc:docMk/>
            <pc:sldMk cId="911455906" sldId="2147308637"/>
            <ac:spMk id="5" creationId="{9303AEF4-A440-657E-BEE6-189A47213292}"/>
          </ac:spMkLst>
        </pc:spChg>
        <pc:spChg chg="add mod">
          <ac:chgData name="Lacey Hunter [KDADS]" userId="1584a0bf-ffee-404c-b71f-89a636ecf6dd" providerId="ADAL" clId="{EA4C708D-EE50-471F-A240-DF254CFEE83E}" dt="2024-11-01T16:28:45.969" v="536" actId="403"/>
          <ac:spMkLst>
            <pc:docMk/>
            <pc:sldMk cId="911455906" sldId="2147308637"/>
            <ac:spMk id="9" creationId="{E9493F64-DCF4-095E-1FF4-B0930D1A0638}"/>
          </ac:spMkLst>
        </pc:spChg>
        <pc:spChg chg="add mod">
          <ac:chgData name="Lacey Hunter [KDADS]" userId="1584a0bf-ffee-404c-b71f-89a636ecf6dd" providerId="ADAL" clId="{EA4C708D-EE50-471F-A240-DF254CFEE83E}" dt="2024-11-01T16:29:06.591" v="544" actId="403"/>
          <ac:spMkLst>
            <pc:docMk/>
            <pc:sldMk cId="911455906" sldId="2147308637"/>
            <ac:spMk id="11" creationId="{0659170B-C4D5-4AB5-B132-7AF02DB95A64}"/>
          </ac:spMkLst>
        </pc:spChg>
      </pc:sldChg>
      <pc:sldChg chg="addSp delSp modSp add mod">
        <pc:chgData name="Lacey Hunter [KDADS]" userId="1584a0bf-ffee-404c-b71f-89a636ecf6dd" providerId="ADAL" clId="{EA4C708D-EE50-471F-A240-DF254CFEE83E}" dt="2024-11-01T16:21:37.942" v="465" actId="1076"/>
        <pc:sldMkLst>
          <pc:docMk/>
          <pc:sldMk cId="1337871824" sldId="2147308638"/>
        </pc:sldMkLst>
        <pc:spChg chg="del mod">
          <ac:chgData name="Lacey Hunter [KDADS]" userId="1584a0bf-ffee-404c-b71f-89a636ecf6dd" providerId="ADAL" clId="{EA4C708D-EE50-471F-A240-DF254CFEE83E}" dt="2024-10-28T19:14:14.744" v="89"/>
          <ac:spMkLst>
            <pc:docMk/>
            <pc:sldMk cId="1337871824" sldId="2147308638"/>
            <ac:spMk id="4" creationId="{B09706B5-A5B0-4B86-9568-3C652C6ECB2E}"/>
          </ac:spMkLst>
        </pc:spChg>
        <pc:spChg chg="add mod">
          <ac:chgData name="Lacey Hunter [KDADS]" userId="1584a0bf-ffee-404c-b71f-89a636ecf6dd" providerId="ADAL" clId="{EA4C708D-EE50-471F-A240-DF254CFEE83E}" dt="2024-10-28T19:14:20.928" v="91" actId="1076"/>
          <ac:spMkLst>
            <pc:docMk/>
            <pc:sldMk cId="1337871824" sldId="2147308638"/>
            <ac:spMk id="8" creationId="{69F6C06A-71B0-0A2A-7D2F-AE7C3CC53DC7}"/>
          </ac:spMkLst>
        </pc:spChg>
        <pc:spChg chg="add del mod">
          <ac:chgData name="Lacey Hunter [KDADS]" userId="1584a0bf-ffee-404c-b71f-89a636ecf6dd" providerId="ADAL" clId="{EA4C708D-EE50-471F-A240-DF254CFEE83E}" dt="2024-10-28T19:14:35.807" v="94" actId="478"/>
          <ac:spMkLst>
            <pc:docMk/>
            <pc:sldMk cId="1337871824" sldId="2147308638"/>
            <ac:spMk id="10" creationId="{6A7EB057-C57D-CAB8-A951-77FE74A73DCB}"/>
          </ac:spMkLst>
        </pc:spChg>
        <pc:spChg chg="add mod">
          <ac:chgData name="Lacey Hunter [KDADS]" userId="1584a0bf-ffee-404c-b71f-89a636ecf6dd" providerId="ADAL" clId="{EA4C708D-EE50-471F-A240-DF254CFEE83E}" dt="2024-10-28T19:15:22.412" v="144" actId="313"/>
          <ac:spMkLst>
            <pc:docMk/>
            <pc:sldMk cId="1337871824" sldId="2147308638"/>
            <ac:spMk id="11" creationId="{DB5960FB-4D1B-9FF8-6125-B56749CA0D3C}"/>
          </ac:spMkLst>
        </pc:spChg>
        <pc:picChg chg="add mod">
          <ac:chgData name="Lacey Hunter [KDADS]" userId="1584a0bf-ffee-404c-b71f-89a636ecf6dd" providerId="ADAL" clId="{EA4C708D-EE50-471F-A240-DF254CFEE83E}" dt="2024-11-01T16:21:22.788" v="459" actId="14100"/>
          <ac:picMkLst>
            <pc:docMk/>
            <pc:sldMk cId="1337871824" sldId="2147308638"/>
            <ac:picMk id="14" creationId="{440E7406-A4B2-C965-4BE5-A6AB8BF195FA}"/>
          </ac:picMkLst>
        </pc:picChg>
        <pc:picChg chg="add del mod">
          <ac:chgData name="Lacey Hunter [KDADS]" userId="1584a0bf-ffee-404c-b71f-89a636ecf6dd" providerId="ADAL" clId="{EA4C708D-EE50-471F-A240-DF254CFEE83E}" dt="2024-11-01T16:10:52.076" v="445" actId="478"/>
          <ac:picMkLst>
            <pc:docMk/>
            <pc:sldMk cId="1337871824" sldId="2147308638"/>
            <ac:picMk id="16" creationId="{2DEBD7DC-150F-EDE7-CEE3-77B67CBE4A23}"/>
          </ac:picMkLst>
        </pc:picChg>
        <pc:picChg chg="add mod">
          <ac:chgData name="Lacey Hunter [KDADS]" userId="1584a0bf-ffee-404c-b71f-89a636ecf6dd" providerId="ADAL" clId="{EA4C708D-EE50-471F-A240-DF254CFEE83E}" dt="2024-11-01T16:21:37.942" v="465" actId="1076"/>
          <ac:picMkLst>
            <pc:docMk/>
            <pc:sldMk cId="1337871824" sldId="2147308638"/>
            <ac:picMk id="18" creationId="{FF589EC0-7AB8-B826-ABCC-02F127E37EF8}"/>
          </ac:picMkLst>
        </pc:picChg>
      </pc:sldChg>
      <pc:sldChg chg="addSp modSp add mod">
        <pc:chgData name="Lacey Hunter [KDADS]" userId="1584a0bf-ffee-404c-b71f-89a636ecf6dd" providerId="ADAL" clId="{EA4C708D-EE50-471F-A240-DF254CFEE83E}" dt="2024-11-01T16:20:10.191" v="454" actId="1076"/>
        <pc:sldMkLst>
          <pc:docMk/>
          <pc:sldMk cId="2892477990" sldId="2147308639"/>
        </pc:sldMkLst>
        <pc:spChg chg="mod">
          <ac:chgData name="Lacey Hunter [KDADS]" userId="1584a0bf-ffee-404c-b71f-89a636ecf6dd" providerId="ADAL" clId="{EA4C708D-EE50-471F-A240-DF254CFEE83E}" dt="2024-10-28T19:15:17.110" v="143" actId="20577"/>
          <ac:spMkLst>
            <pc:docMk/>
            <pc:sldMk cId="2892477990" sldId="2147308639"/>
            <ac:spMk id="4" creationId="{B09706B5-A5B0-4B86-9568-3C652C6ECB2E}"/>
          </ac:spMkLst>
        </pc:spChg>
        <pc:spChg chg="add mod">
          <ac:chgData name="Lacey Hunter [KDADS]" userId="1584a0bf-ffee-404c-b71f-89a636ecf6dd" providerId="ADAL" clId="{EA4C708D-EE50-471F-A240-DF254CFEE83E}" dt="2024-10-28T19:15:31.716" v="145"/>
          <ac:spMkLst>
            <pc:docMk/>
            <pc:sldMk cId="2892477990" sldId="2147308639"/>
            <ac:spMk id="5" creationId="{7D5E3C6B-F136-E629-ACF9-13D8A4B41301}"/>
          </ac:spMkLst>
        </pc:spChg>
        <pc:picChg chg="add mod">
          <ac:chgData name="Lacey Hunter [KDADS]" userId="1584a0bf-ffee-404c-b71f-89a636ecf6dd" providerId="ADAL" clId="{EA4C708D-EE50-471F-A240-DF254CFEE83E}" dt="2024-11-01T16:20:04.814" v="452" actId="1076"/>
          <ac:picMkLst>
            <pc:docMk/>
            <pc:sldMk cId="2892477990" sldId="2147308639"/>
            <ac:picMk id="9" creationId="{EF58AB97-6BFE-A961-99C8-99920A066A30}"/>
          </ac:picMkLst>
        </pc:picChg>
        <pc:picChg chg="add mod">
          <ac:chgData name="Lacey Hunter [KDADS]" userId="1584a0bf-ffee-404c-b71f-89a636ecf6dd" providerId="ADAL" clId="{EA4C708D-EE50-471F-A240-DF254CFEE83E}" dt="2024-11-01T16:20:10.191" v="454" actId="1076"/>
          <ac:picMkLst>
            <pc:docMk/>
            <pc:sldMk cId="2892477990" sldId="2147308639"/>
            <ac:picMk id="11" creationId="{E4490E47-3609-DC1D-9BF4-F5FA8AA2C635}"/>
          </ac:picMkLst>
        </pc:picChg>
      </pc:sldChg>
      <pc:sldChg chg="addSp modSp add mod ord">
        <pc:chgData name="Lacey Hunter [KDADS]" userId="1584a0bf-ffee-404c-b71f-89a636ecf6dd" providerId="ADAL" clId="{EA4C708D-EE50-471F-A240-DF254CFEE83E}" dt="2024-11-01T16:23:28.947" v="473" actId="14100"/>
        <pc:sldMkLst>
          <pc:docMk/>
          <pc:sldMk cId="2702960990" sldId="2147308640"/>
        </pc:sldMkLst>
        <pc:spChg chg="mod">
          <ac:chgData name="Lacey Hunter [KDADS]" userId="1584a0bf-ffee-404c-b71f-89a636ecf6dd" providerId="ADAL" clId="{EA4C708D-EE50-471F-A240-DF254CFEE83E}" dt="2024-10-28T19:15:50.626" v="169" actId="20577"/>
          <ac:spMkLst>
            <pc:docMk/>
            <pc:sldMk cId="2702960990" sldId="2147308640"/>
            <ac:spMk id="8" creationId="{69F6C06A-71B0-0A2A-7D2F-AE7C3CC53DC7}"/>
          </ac:spMkLst>
        </pc:spChg>
        <pc:picChg chg="add mod">
          <ac:chgData name="Lacey Hunter [KDADS]" userId="1584a0bf-ffee-404c-b71f-89a636ecf6dd" providerId="ADAL" clId="{EA4C708D-EE50-471F-A240-DF254CFEE83E}" dt="2024-11-01T16:21:51.894" v="467" actId="14100"/>
          <ac:picMkLst>
            <pc:docMk/>
            <pc:sldMk cId="2702960990" sldId="2147308640"/>
            <ac:picMk id="5" creationId="{CE5E5330-4971-EFA8-BBD2-DC97E5990AA9}"/>
          </ac:picMkLst>
        </pc:picChg>
        <pc:picChg chg="add mod">
          <ac:chgData name="Lacey Hunter [KDADS]" userId="1584a0bf-ffee-404c-b71f-89a636ecf6dd" providerId="ADAL" clId="{EA4C708D-EE50-471F-A240-DF254CFEE83E}" dt="2024-11-01T16:23:28.947" v="473" actId="14100"/>
          <ac:picMkLst>
            <pc:docMk/>
            <pc:sldMk cId="2702960990" sldId="2147308640"/>
            <ac:picMk id="10" creationId="{F7A3B266-0EE4-3A25-D8EF-0517CEF1ECE4}"/>
          </ac:picMkLst>
        </pc:picChg>
      </pc:sldChg>
      <pc:sldChg chg="addSp modSp add mod ord">
        <pc:chgData name="Lacey Hunter [KDADS]" userId="1584a0bf-ffee-404c-b71f-89a636ecf6dd" providerId="ADAL" clId="{EA4C708D-EE50-471F-A240-DF254CFEE83E}" dt="2024-11-01T16:24:11.628" v="476"/>
        <pc:sldMkLst>
          <pc:docMk/>
          <pc:sldMk cId="3508149812" sldId="2147308641"/>
        </pc:sldMkLst>
        <pc:spChg chg="mod">
          <ac:chgData name="Lacey Hunter [KDADS]" userId="1584a0bf-ffee-404c-b71f-89a636ecf6dd" providerId="ADAL" clId="{EA4C708D-EE50-471F-A240-DF254CFEE83E}" dt="2024-10-28T19:15:57.226" v="187" actId="20577"/>
          <ac:spMkLst>
            <pc:docMk/>
            <pc:sldMk cId="3508149812" sldId="2147308641"/>
            <ac:spMk id="5" creationId="{7D5E3C6B-F136-E629-ACF9-13D8A4B41301}"/>
          </ac:spMkLst>
        </pc:spChg>
        <pc:picChg chg="add mod">
          <ac:chgData name="Lacey Hunter [KDADS]" userId="1584a0bf-ffee-404c-b71f-89a636ecf6dd" providerId="ADAL" clId="{EA4C708D-EE50-471F-A240-DF254CFEE83E}" dt="2024-11-01T16:23:58.939" v="475" actId="1076"/>
          <ac:picMkLst>
            <pc:docMk/>
            <pc:sldMk cId="3508149812" sldId="2147308641"/>
            <ac:picMk id="9" creationId="{719528E2-D9A9-C503-EE3F-DF92775A23F0}"/>
          </ac:picMkLst>
        </pc:picChg>
        <pc:picChg chg="add mod">
          <ac:chgData name="Lacey Hunter [KDADS]" userId="1584a0bf-ffee-404c-b71f-89a636ecf6dd" providerId="ADAL" clId="{EA4C708D-EE50-471F-A240-DF254CFEE83E}" dt="2024-11-01T16:24:11.628" v="476"/>
          <ac:picMkLst>
            <pc:docMk/>
            <pc:sldMk cId="3508149812" sldId="2147308641"/>
            <ac:picMk id="10" creationId="{DA952E91-F54C-C915-1BF3-9077DBF48593}"/>
          </ac:picMkLst>
        </pc:picChg>
      </pc:sldChg>
      <pc:sldChg chg="addSp modSp new mod">
        <pc:chgData name="Lacey Hunter [KDADS]" userId="1584a0bf-ffee-404c-b71f-89a636ecf6dd" providerId="ADAL" clId="{EA4C708D-EE50-471F-A240-DF254CFEE83E}" dt="2024-11-01T16:25:24.132" v="515" actId="20577"/>
        <pc:sldMkLst>
          <pc:docMk/>
          <pc:sldMk cId="3915844126" sldId="2147308642"/>
        </pc:sldMkLst>
        <pc:spChg chg="mod">
          <ac:chgData name="Lacey Hunter [KDADS]" userId="1584a0bf-ffee-404c-b71f-89a636ecf6dd" providerId="ADAL" clId="{EA4C708D-EE50-471F-A240-DF254CFEE83E}" dt="2024-10-31T16:06:05.303" v="417" actId="122"/>
          <ac:spMkLst>
            <pc:docMk/>
            <pc:sldMk cId="3915844126" sldId="2147308642"/>
            <ac:spMk id="2" creationId="{FB29F340-E103-6326-80CF-894AE09277E4}"/>
          </ac:spMkLst>
        </pc:spChg>
        <pc:spChg chg="add mod">
          <ac:chgData name="Lacey Hunter [KDADS]" userId="1584a0bf-ffee-404c-b71f-89a636ecf6dd" providerId="ADAL" clId="{EA4C708D-EE50-471F-A240-DF254CFEE83E}" dt="2024-11-01T16:24:57.246" v="486" actId="20577"/>
          <ac:spMkLst>
            <pc:docMk/>
            <pc:sldMk cId="3915844126" sldId="2147308642"/>
            <ac:spMk id="5" creationId="{3A28B4BE-1790-27E9-FD3F-F47627D200A9}"/>
          </ac:spMkLst>
        </pc:spChg>
        <pc:spChg chg="add mod">
          <ac:chgData name="Lacey Hunter [KDADS]" userId="1584a0bf-ffee-404c-b71f-89a636ecf6dd" providerId="ADAL" clId="{EA4C708D-EE50-471F-A240-DF254CFEE83E}" dt="2024-11-01T16:25:24.132" v="515" actId="20577"/>
          <ac:spMkLst>
            <pc:docMk/>
            <pc:sldMk cId="3915844126" sldId="2147308642"/>
            <ac:spMk id="7" creationId="{70AD409F-9975-1B5A-3066-AF402FE7E0CE}"/>
          </ac:spMkLst>
        </pc:spChg>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4D734-DFDC-453F-8DC8-D40295DB9F64}"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0D835-55FF-4F65-8AC5-91C4BBC37E5B}" type="slidenum">
              <a:rPr lang="en-US" smtClean="0"/>
              <a:t>‹#›</a:t>
            </a:fld>
            <a:endParaRPr lang="en-US"/>
          </a:p>
        </p:txBody>
      </p:sp>
    </p:spTree>
    <p:extLst>
      <p:ext uri="{BB962C8B-B14F-4D97-AF65-F5344CB8AC3E}">
        <p14:creationId xmlns:p14="http://schemas.microsoft.com/office/powerpoint/2010/main" val="31041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a:t>
            </a:fld>
            <a:endParaRPr lang="en-US"/>
          </a:p>
        </p:txBody>
      </p:sp>
    </p:spTree>
    <p:extLst>
      <p:ext uri="{BB962C8B-B14F-4D97-AF65-F5344CB8AC3E}">
        <p14:creationId xmlns:p14="http://schemas.microsoft.com/office/powerpoint/2010/main" val="34824564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10</a:t>
            </a:fld>
            <a:endParaRPr lang="en-US"/>
          </a:p>
        </p:txBody>
      </p:sp>
    </p:spTree>
    <p:extLst>
      <p:ext uri="{BB962C8B-B14F-4D97-AF65-F5344CB8AC3E}">
        <p14:creationId xmlns:p14="http://schemas.microsoft.com/office/powerpoint/2010/main" val="193706443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11</a:t>
            </a:fld>
            <a:endParaRPr lang="en-US"/>
          </a:p>
        </p:txBody>
      </p:sp>
    </p:spTree>
    <p:extLst>
      <p:ext uri="{BB962C8B-B14F-4D97-AF65-F5344CB8AC3E}">
        <p14:creationId xmlns:p14="http://schemas.microsoft.com/office/powerpoint/2010/main" val="161841975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12</a:t>
            </a:fld>
            <a:endParaRPr lang="en-US"/>
          </a:p>
        </p:txBody>
      </p:sp>
    </p:spTree>
    <p:extLst>
      <p:ext uri="{BB962C8B-B14F-4D97-AF65-F5344CB8AC3E}">
        <p14:creationId xmlns:p14="http://schemas.microsoft.com/office/powerpoint/2010/main" val="114457943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13</a:t>
            </a:fld>
            <a:endParaRPr lang="en-US"/>
          </a:p>
        </p:txBody>
      </p:sp>
    </p:spTree>
    <p:extLst>
      <p:ext uri="{BB962C8B-B14F-4D97-AF65-F5344CB8AC3E}">
        <p14:creationId xmlns:p14="http://schemas.microsoft.com/office/powerpoint/2010/main" val="44349221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14</a:t>
            </a:fld>
            <a:endParaRPr lang="en-US"/>
          </a:p>
        </p:txBody>
      </p:sp>
    </p:spTree>
    <p:extLst>
      <p:ext uri="{BB962C8B-B14F-4D97-AF65-F5344CB8AC3E}">
        <p14:creationId xmlns:p14="http://schemas.microsoft.com/office/powerpoint/2010/main" val="303320560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15</a:t>
            </a:fld>
            <a:endParaRPr lang="en-US"/>
          </a:p>
        </p:txBody>
      </p:sp>
    </p:spTree>
    <p:extLst>
      <p:ext uri="{BB962C8B-B14F-4D97-AF65-F5344CB8AC3E}">
        <p14:creationId xmlns:p14="http://schemas.microsoft.com/office/powerpoint/2010/main" val="322441263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16</a:t>
            </a:fld>
            <a:endParaRPr lang="en-US"/>
          </a:p>
        </p:txBody>
      </p:sp>
    </p:spTree>
    <p:extLst>
      <p:ext uri="{BB962C8B-B14F-4D97-AF65-F5344CB8AC3E}">
        <p14:creationId xmlns:p14="http://schemas.microsoft.com/office/powerpoint/2010/main" val="38437343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17</a:t>
            </a:fld>
            <a:endParaRPr lang="en-US"/>
          </a:p>
        </p:txBody>
      </p:sp>
    </p:spTree>
    <p:extLst>
      <p:ext uri="{BB962C8B-B14F-4D97-AF65-F5344CB8AC3E}">
        <p14:creationId xmlns:p14="http://schemas.microsoft.com/office/powerpoint/2010/main" val="14235525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18</a:t>
            </a:fld>
            <a:endParaRPr lang="en-US"/>
          </a:p>
        </p:txBody>
      </p:sp>
    </p:spTree>
    <p:extLst>
      <p:ext uri="{BB962C8B-B14F-4D97-AF65-F5344CB8AC3E}">
        <p14:creationId xmlns:p14="http://schemas.microsoft.com/office/powerpoint/2010/main" val="118488735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19</a:t>
            </a:fld>
            <a:endParaRPr lang="en-US"/>
          </a:p>
        </p:txBody>
      </p:sp>
    </p:spTree>
    <p:extLst>
      <p:ext uri="{BB962C8B-B14F-4D97-AF65-F5344CB8AC3E}">
        <p14:creationId xmlns:p14="http://schemas.microsoft.com/office/powerpoint/2010/main" val="307702034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2</a:t>
            </a:fld>
            <a:endParaRPr lang="en-US"/>
          </a:p>
        </p:txBody>
      </p:sp>
    </p:spTree>
    <p:extLst>
      <p:ext uri="{BB962C8B-B14F-4D97-AF65-F5344CB8AC3E}">
        <p14:creationId xmlns:p14="http://schemas.microsoft.com/office/powerpoint/2010/main" val="222168404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20</a:t>
            </a:fld>
            <a:endParaRPr lang="en-US"/>
          </a:p>
        </p:txBody>
      </p:sp>
    </p:spTree>
    <p:extLst>
      <p:ext uri="{BB962C8B-B14F-4D97-AF65-F5344CB8AC3E}">
        <p14:creationId xmlns:p14="http://schemas.microsoft.com/office/powerpoint/2010/main" val="398192795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21</a:t>
            </a:fld>
            <a:endParaRPr lang="en-US"/>
          </a:p>
        </p:txBody>
      </p:sp>
    </p:spTree>
    <p:extLst>
      <p:ext uri="{BB962C8B-B14F-4D97-AF65-F5344CB8AC3E}">
        <p14:creationId xmlns:p14="http://schemas.microsoft.com/office/powerpoint/2010/main" val="283935058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22</a:t>
            </a:fld>
            <a:endParaRPr lang="en-US"/>
          </a:p>
        </p:txBody>
      </p:sp>
    </p:spTree>
    <p:extLst>
      <p:ext uri="{BB962C8B-B14F-4D97-AF65-F5344CB8AC3E}">
        <p14:creationId xmlns:p14="http://schemas.microsoft.com/office/powerpoint/2010/main" val="199940824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23</a:t>
            </a:fld>
            <a:endParaRPr lang="en-US"/>
          </a:p>
        </p:txBody>
      </p:sp>
    </p:spTree>
    <p:extLst>
      <p:ext uri="{BB962C8B-B14F-4D97-AF65-F5344CB8AC3E}">
        <p14:creationId xmlns:p14="http://schemas.microsoft.com/office/powerpoint/2010/main" val="387179421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3</a:t>
            </a:fld>
            <a:endParaRPr lang="en-US"/>
          </a:p>
        </p:txBody>
      </p:sp>
    </p:spTree>
    <p:extLst>
      <p:ext uri="{BB962C8B-B14F-4D97-AF65-F5344CB8AC3E}">
        <p14:creationId xmlns:p14="http://schemas.microsoft.com/office/powerpoint/2010/main" val="362385839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4</a:t>
            </a:fld>
            <a:endParaRPr lang="en-US"/>
          </a:p>
        </p:txBody>
      </p:sp>
    </p:spTree>
    <p:extLst>
      <p:ext uri="{BB962C8B-B14F-4D97-AF65-F5344CB8AC3E}">
        <p14:creationId xmlns:p14="http://schemas.microsoft.com/office/powerpoint/2010/main" val="275382644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for 10/7/2024</a:t>
            </a:r>
          </a:p>
        </p:txBody>
      </p:sp>
      <p:sp>
        <p:nvSpPr>
          <p:cNvPr id="4" name="Slide Number Placeholder 3"/>
          <p:cNvSpPr>
            <a:spLocks noGrp="1"/>
          </p:cNvSpPr>
          <p:nvPr>
            <p:ph type="sldNum" sz="quarter" idx="5"/>
          </p:nvPr>
        </p:nvSpPr>
        <p:spPr/>
        <p:txBody>
          <a:bodyPr/>
          <a:lstStyle/>
          <a:p>
            <a:fld id="{9C3811AC-DDDF-4D57-94CD-34F32A7D5E8F}" type="slidenum">
              <a:rPr lang="en-US" smtClean="0"/>
              <a:t>5</a:t>
            </a:fld>
            <a:endParaRPr lang="en-US"/>
          </a:p>
        </p:txBody>
      </p:sp>
    </p:spTree>
    <p:extLst>
      <p:ext uri="{BB962C8B-B14F-4D97-AF65-F5344CB8AC3E}">
        <p14:creationId xmlns:p14="http://schemas.microsoft.com/office/powerpoint/2010/main" val="245453603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6</a:t>
            </a:fld>
            <a:endParaRPr lang="en-US"/>
          </a:p>
        </p:txBody>
      </p:sp>
    </p:spTree>
    <p:extLst>
      <p:ext uri="{BB962C8B-B14F-4D97-AF65-F5344CB8AC3E}">
        <p14:creationId xmlns:p14="http://schemas.microsoft.com/office/powerpoint/2010/main" val="215643461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7</a:t>
            </a:fld>
            <a:endParaRPr lang="en-US"/>
          </a:p>
        </p:txBody>
      </p:sp>
    </p:spTree>
    <p:extLst>
      <p:ext uri="{BB962C8B-B14F-4D97-AF65-F5344CB8AC3E}">
        <p14:creationId xmlns:p14="http://schemas.microsoft.com/office/powerpoint/2010/main" val="23718611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8</a:t>
            </a:fld>
            <a:endParaRPr lang="en-US"/>
          </a:p>
        </p:txBody>
      </p:sp>
    </p:spTree>
    <p:extLst>
      <p:ext uri="{BB962C8B-B14F-4D97-AF65-F5344CB8AC3E}">
        <p14:creationId xmlns:p14="http://schemas.microsoft.com/office/powerpoint/2010/main" val="10945988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3811AC-DDDF-4D57-94CD-34F32A7D5E8F}" type="slidenum">
              <a:rPr lang="en-US" smtClean="0"/>
              <a:t>9</a:t>
            </a:fld>
            <a:endParaRPr lang="en-US"/>
          </a:p>
        </p:txBody>
      </p:sp>
    </p:spTree>
    <p:extLst>
      <p:ext uri="{BB962C8B-B14F-4D97-AF65-F5344CB8AC3E}">
        <p14:creationId xmlns:p14="http://schemas.microsoft.com/office/powerpoint/2010/main" val="290943130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698DDE88-EB64-3DBA-63B3-82B671A42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ADF4C-B63B-D9BB-F515-2282773DA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B6F54E-0E82-FBB5-6473-C2997693DA6B}"/>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5" name="Footer Placeholder 4">
            <a:extLst>
              <a:ext uri="{FF2B5EF4-FFF2-40B4-BE49-F238E27FC236}">
                <a16:creationId xmlns:a16="http://schemas.microsoft.com/office/drawing/2014/main" id="{E1B2B203-79E0-B80A-D824-68E8BEA86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3767-0185-59C0-57BC-EACB24D8D1CE}"/>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30404868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D97941D5-0692-8011-F6B0-0C3B64B1F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DDB19D-028A-34AE-8BE8-DBE227E38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3AD07-E5B9-946B-E67C-585F7DBF1E34}"/>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5" name="Footer Placeholder 4">
            <a:extLst>
              <a:ext uri="{FF2B5EF4-FFF2-40B4-BE49-F238E27FC236}">
                <a16:creationId xmlns:a16="http://schemas.microsoft.com/office/drawing/2014/main" id="{4906101B-D036-0BD8-7250-2D4F89623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B6A4C-45D1-1ABE-9849-210BB144F808}"/>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19054212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BC5C88C5-D1A8-3296-FACD-AD5B0B415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21D20E-B8BD-AB01-D172-3618951236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4A015-1679-D69D-F49F-182ED8D091EC}"/>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5" name="Footer Placeholder 4">
            <a:extLst>
              <a:ext uri="{FF2B5EF4-FFF2-40B4-BE49-F238E27FC236}">
                <a16:creationId xmlns:a16="http://schemas.microsoft.com/office/drawing/2014/main" id="{AD509A07-143E-919B-5100-FA589EA3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54CB9-6E7B-CF44-FD25-20624DE7EE1C}"/>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349664561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KDADS Footer">
    <p:spTree>
      <p:nvGrpSpPr>
        <p:cNvPr id="1" name=""/>
        <p:cNvGrpSpPr/>
        <p:nvPr/>
      </p:nvGrpSpPr>
      <p:grpSpPr>
        <a:xfrm>
          <a:off x="0" y="0"/>
          <a:ext cx="0" cy="0"/>
        </a:xfrm>
      </p:grpSpPr>
      <p:sp>
        <p:nvSpPr>
          <p:cNvPr id="2" name="Rectangle 2">
            <a:extLst>
              <a:ext uri="{FF2B5EF4-FFF2-40B4-BE49-F238E27FC236}">
                <a16:creationId xmlns:a16="http://schemas.microsoft.com/office/drawing/2014/main" id="{C1F6C632-E64A-4ACF-8917-4806B4258FD4}"/>
              </a:ext>
            </a:extLst>
          </p:cNvPr>
          <p:cNvSpPr>
            <a:spLocks noChangeArrowheads="1"/>
          </p:cNvSpPr>
          <p:nvPr userDrawn="1"/>
        </p:nvSpPr>
        <p:spPr bwMode="auto">
          <a:xfrm>
            <a:off x="0" y="0"/>
            <a:ext cx="12192000" cy="1295400"/>
          </a:xfrm>
          <a:prstGeom prst="rect">
            <a:avLst/>
          </a:prstGeom>
          <a:solidFill>
            <a:srgbClr val="1E417C"/>
          </a:solidFill>
          <a:ln w="9525" algn="in">
            <a:noFill/>
            <a:miter lim="800000"/>
          </a:ln>
          <a:effectLst/>
        </p:spPr>
        <p:txBody>
          <a:bodyPr vert="horz" wrap="square" lIns="36576" tIns="36576" rIns="36576" bIns="36576" numCol="1" anchor="t" anchorCtr="0" compatLnSpc="1">
            <a:prstTxWarp prst="textNoShape">
              <a:avLst/>
            </a:prstTxWarp>
          </a:bodyPr>
          <a:lstStyle/>
          <a:p>
            <a:endParaRPr lang="en-US" sz="1800"/>
          </a:p>
        </p:txBody>
      </p:sp>
      <p:sp>
        <p:nvSpPr>
          <p:cNvPr id="3" name="Rectangle 6">
            <a:extLst>
              <a:ext uri="{FF2B5EF4-FFF2-40B4-BE49-F238E27FC236}">
                <a16:creationId xmlns:a16="http://schemas.microsoft.com/office/drawing/2014/main" id="{DBFED782-5E41-4B75-BD47-50E1B417448A}"/>
              </a:ext>
            </a:extLst>
          </p:cNvPr>
          <p:cNvSpPr>
            <a:spLocks noChangeArrowheads="1"/>
          </p:cNvSpPr>
          <p:nvPr userDrawn="1"/>
        </p:nvSpPr>
        <p:spPr bwMode="auto">
          <a:xfrm>
            <a:off x="0" y="5870448"/>
            <a:ext cx="12192000" cy="987552"/>
          </a:xfrm>
          <a:prstGeom prst="rect">
            <a:avLst/>
          </a:prstGeom>
          <a:solidFill>
            <a:srgbClr val="1E417C"/>
          </a:solidFill>
          <a:ln w="9525" algn="in">
            <a:noFill/>
            <a:miter lim="800000"/>
          </a:ln>
          <a:effectLst/>
        </p:spPr>
        <p:txBody>
          <a:bodyPr vert="horz" wrap="square" lIns="36576" tIns="36576" rIns="36576" bIns="36576" numCol="1" anchor="t" anchorCtr="0" compatLnSpc="1">
            <a:prstTxWarp prst="textNoShape">
              <a:avLst/>
            </a:prstTxWarp>
          </a:bodyPr>
          <a:lstStyle/>
          <a:p>
            <a:endParaRPr lang="en-US" sz="1800"/>
          </a:p>
        </p:txBody>
      </p:sp>
      <p:sp>
        <p:nvSpPr>
          <p:cNvPr id="4" name="Rectangle 3">
            <a:extLst>
              <a:ext uri="{FF2B5EF4-FFF2-40B4-BE49-F238E27FC236}">
                <a16:creationId xmlns:a16="http://schemas.microsoft.com/office/drawing/2014/main" id="{AD2557C3-8AD6-4093-9E8A-2AC2D7555701}"/>
              </a:ext>
            </a:extLst>
          </p:cNvPr>
          <p:cNvSpPr>
            <a:spLocks noChangeArrowheads="1"/>
          </p:cNvSpPr>
          <p:nvPr userDrawn="1"/>
        </p:nvSpPr>
        <p:spPr bwMode="auto">
          <a:xfrm>
            <a:off x="0" y="1219200"/>
            <a:ext cx="12192000" cy="228600"/>
          </a:xfrm>
          <a:prstGeom prst="rect">
            <a:avLst/>
          </a:prstGeom>
          <a:solidFill>
            <a:srgbClr val="FDB825"/>
          </a:solidFill>
          <a:ln w="9525" algn="in">
            <a:noFill/>
            <a:miter lim="800000"/>
          </a:ln>
          <a:effectLst/>
        </p:spPr>
        <p:txBody>
          <a:bodyPr vert="horz" wrap="square" lIns="36576" tIns="36576" rIns="36576" bIns="36576" numCol="1" anchor="t" anchorCtr="0" compatLnSpc="1">
            <a:prstTxWarp prst="textNoShape">
              <a:avLst/>
            </a:prstTxWarp>
          </a:bodyPr>
          <a:lstStyle/>
          <a:p>
            <a:endParaRPr lang="en-US" sz="1800"/>
          </a:p>
        </p:txBody>
      </p:sp>
      <p:sp>
        <p:nvSpPr>
          <p:cNvPr id="5" name="Rectangle 3">
            <a:extLst>
              <a:ext uri="{FF2B5EF4-FFF2-40B4-BE49-F238E27FC236}">
                <a16:creationId xmlns:a16="http://schemas.microsoft.com/office/drawing/2014/main" id="{C1BC9A4A-8A6E-442C-94A3-003DB2D69E77}"/>
              </a:ext>
            </a:extLst>
          </p:cNvPr>
          <p:cNvSpPr>
            <a:spLocks noChangeArrowheads="1"/>
          </p:cNvSpPr>
          <p:nvPr userDrawn="1"/>
        </p:nvSpPr>
        <p:spPr bwMode="auto">
          <a:xfrm>
            <a:off x="0" y="5869768"/>
            <a:ext cx="12192000" cy="73832"/>
          </a:xfrm>
          <a:prstGeom prst="rect">
            <a:avLst/>
          </a:prstGeom>
          <a:solidFill>
            <a:srgbClr val="FDB825"/>
          </a:solidFill>
          <a:ln w="9525" algn="in">
            <a:noFill/>
            <a:miter lim="800000"/>
          </a:ln>
          <a:effectLst/>
        </p:spPr>
        <p:txBody>
          <a:bodyPr vert="horz" wrap="square" lIns="36576" tIns="36576" rIns="36576" bIns="36576" numCol="1" anchor="t" anchorCtr="0" compatLnSpc="1">
            <a:prstTxWarp prst="textNoShape">
              <a:avLst/>
            </a:prstTxWarp>
          </a:bodyPr>
          <a:lstStyle/>
          <a:p>
            <a:endParaRPr lang="en-US" sz="1800"/>
          </a:p>
        </p:txBody>
      </p:sp>
      <p:pic>
        <p:nvPicPr>
          <p:cNvPr id="7" name="Picture 6">
            <a:extLst>
              <a:ext uri="{FF2B5EF4-FFF2-40B4-BE49-F238E27FC236}">
                <a16:creationId xmlns:a16="http://schemas.microsoft.com/office/drawing/2014/main" id="{9ED69F68-357F-423C-9BDF-935AE5589BE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22458" y="6033250"/>
            <a:ext cx="1529860" cy="771063"/>
          </a:xfrm>
          <a:prstGeom prst="rect">
            <a:avLst/>
          </a:prstGeom>
        </p:spPr>
      </p:pic>
      <p:sp>
        <p:nvSpPr>
          <p:cNvPr id="9" name="Title 1">
            <a:extLst>
              <a:ext uri="{FF2B5EF4-FFF2-40B4-BE49-F238E27FC236}">
                <a16:creationId xmlns:a16="http://schemas.microsoft.com/office/drawing/2014/main" id="{EA9BA474-4401-4172-856B-5931DAB5CDD0}"/>
              </a:ext>
            </a:extLst>
          </p:cNvPr>
          <p:cNvSpPr>
            <a:spLocks noGrp="1"/>
          </p:cNvSpPr>
          <p:nvPr>
            <p:ph type="title" hasCustomPrompt="1"/>
          </p:nvPr>
        </p:nvSpPr>
        <p:spPr bwMode="white">
          <a:xfrm>
            <a:off x="1004623" y="87151"/>
            <a:ext cx="10182757" cy="637057"/>
          </a:xfrm>
          <a:prstGeom prst="rect">
            <a:avLst/>
          </a:prstGeom>
        </p:spPr>
        <p:txBody>
          <a:bodyPr/>
          <a:lstStyle>
            <a:lvl1pPr>
              <a:defRPr sz="4000">
                <a:solidFill>
                  <a:schemeClr val="bg1"/>
                </a:solidFill>
                <a:latin typeface="Bahnschrift" panose="020b0502040204020203" pitchFamily="34" charset="0"/>
              </a:defRPr>
            </a:lvl1pPr>
          </a:lstStyle>
          <a:p>
            <a:r>
              <a:rPr lang="en-US"/>
              <a:t>Slide Title</a:t>
            </a:r>
          </a:p>
        </p:txBody>
      </p:sp>
      <p:sp>
        <p:nvSpPr>
          <p:cNvPr id="10" name="Text Placeholder 8">
            <a:extLst>
              <a:ext uri="{FF2B5EF4-FFF2-40B4-BE49-F238E27FC236}">
                <a16:creationId xmlns:a16="http://schemas.microsoft.com/office/drawing/2014/main" id="{2DCB1990-E5C8-4319-85F6-A8B321EB363D}"/>
              </a:ext>
            </a:extLst>
          </p:cNvPr>
          <p:cNvSpPr>
            <a:spLocks noGrp="1"/>
          </p:cNvSpPr>
          <p:nvPr>
            <p:ph type="body" sz="quarter" idx="11" hasCustomPrompt="1"/>
          </p:nvPr>
        </p:nvSpPr>
        <p:spPr bwMode="white">
          <a:xfrm>
            <a:off x="1005419" y="723901"/>
            <a:ext cx="10181167" cy="505054"/>
          </a:xfrm>
          <a:prstGeom prst="rect">
            <a:avLst/>
          </a:prstGeom>
        </p:spPr>
        <p:txBody>
          <a:bodyPr/>
          <a:lstStyle>
            <a:lvl1pPr marL="0" indent="0" algn="r">
              <a:buNone/>
              <a:defRPr sz="3000">
                <a:solidFill>
                  <a:schemeClr val="bg1"/>
                </a:solidFill>
                <a:latin typeface="Bahnschrift" panose="020b0502040204020203" pitchFamily="34" charset="0"/>
              </a:defRPr>
            </a:lvl1pPr>
          </a:lstStyle>
          <a:p>
            <a:pPr lvl="0"/>
            <a:r>
              <a:rPr lang="en-US"/>
              <a:t>Slide Subtitle</a:t>
            </a:r>
          </a:p>
        </p:txBody>
      </p:sp>
      <p:cxnSp>
        <p:nvCxnSpPr>
          <p:cNvPr id="11" name="Straight Connector 10">
            <a:extLst>
              <a:ext uri="{FF2B5EF4-FFF2-40B4-BE49-F238E27FC236}">
                <a16:creationId xmlns:a16="http://schemas.microsoft.com/office/drawing/2014/main" id="{19916D49-91C7-4780-A2F6-C05E5BC497FA}"/>
              </a:ext>
            </a:extLst>
          </p:cNvPr>
          <p:cNvCxnSpPr/>
          <p:nvPr userDrawn="1"/>
        </p:nvCxnSpPr>
        <p:spPr>
          <a:xfrm>
            <a:off x="1016000" y="732661"/>
            <a:ext cx="10160000" cy="0"/>
          </a:xfrm>
          <a:prstGeom prst="line">
            <a:avLst/>
          </a:prstGeom>
          <a:ln w="12700">
            <a:solidFill>
              <a:srgbClr val="FDB8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8783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4607AED9-4511-5D57-5667-6E2A53F06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0F144-95DB-B4EB-DD3A-0C88A8957A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6A9DF-B55B-EC7D-DF35-319732D1EAF4}"/>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5" name="Footer Placeholder 4">
            <a:extLst>
              <a:ext uri="{FF2B5EF4-FFF2-40B4-BE49-F238E27FC236}">
                <a16:creationId xmlns:a16="http://schemas.microsoft.com/office/drawing/2014/main" id="{09B21236-393E-40CF-5EAD-DFA52F2D4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691F7-4A03-C1EA-EADE-43C24F4E723B}"/>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34586701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B763280-485C-0E0A-FC40-3515BE08A9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D9997-923B-C3D6-5B87-CD798EF2D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C4BC8B-87B3-E557-C52F-74C868E2E725}"/>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5" name="Footer Placeholder 4">
            <a:extLst>
              <a:ext uri="{FF2B5EF4-FFF2-40B4-BE49-F238E27FC236}">
                <a16:creationId xmlns:a16="http://schemas.microsoft.com/office/drawing/2014/main" id="{3E82DA77-A274-E694-FD44-D508662A1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27F03-F19F-E213-090D-DEE19596B766}"/>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386308430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35E36030-E504-8BC2-D3B4-46BEDC338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B2DEA-3349-9BDA-A6C4-4306B77526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8109F1-6FF1-7BAF-37D4-A4C5C95E49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084CF9-AF61-1C3D-940D-EB0324343E6C}"/>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6" name="Footer Placeholder 5">
            <a:extLst>
              <a:ext uri="{FF2B5EF4-FFF2-40B4-BE49-F238E27FC236}">
                <a16:creationId xmlns:a16="http://schemas.microsoft.com/office/drawing/2014/main" id="{1BE847BF-E888-7882-AF8F-47A652B25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F77FC-8522-88C8-F47B-64E08F6622AC}"/>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94030516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BC1AB8FA-6E72-9258-B241-E2C04C70F4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34ADD6-D493-0170-4147-D8EA17F6B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112C7C-3CD2-A048-F7EF-565A7C4FB0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7ECC9-FB9E-20D0-50FF-1C98AE834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7B34B2-1582-838A-98BA-0AB9F42143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A3A0CD-1598-6855-254D-F57E86471376}"/>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8" name="Footer Placeholder 7">
            <a:extLst>
              <a:ext uri="{FF2B5EF4-FFF2-40B4-BE49-F238E27FC236}">
                <a16:creationId xmlns:a16="http://schemas.microsoft.com/office/drawing/2014/main" id="{D5C5A7E0-3C9E-2674-9C58-6328BE929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EBB787-C781-9823-59C1-4710CDCDA378}"/>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349289385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228DF595-4974-F59D-D721-34829D048F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276446-9D8C-A556-D469-F4BA400AB032}"/>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4" name="Footer Placeholder 3">
            <a:extLst>
              <a:ext uri="{FF2B5EF4-FFF2-40B4-BE49-F238E27FC236}">
                <a16:creationId xmlns:a16="http://schemas.microsoft.com/office/drawing/2014/main" id="{CA75E346-914B-E593-E69E-752B2D715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F88918-DE76-4694-8C88-2AB4B8D75234}"/>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409666390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D2C116C4-CF99-DF25-7A72-742A0BEB3941}"/>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3" name="Footer Placeholder 2">
            <a:extLst>
              <a:ext uri="{FF2B5EF4-FFF2-40B4-BE49-F238E27FC236}">
                <a16:creationId xmlns:a16="http://schemas.microsoft.com/office/drawing/2014/main" id="{14CC55BA-7926-0EA5-5FCE-558E2AA970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E519E-3D01-711A-55A7-7274B95223FA}"/>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89874770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35B00BE5-53BC-EAA2-CEC9-C9FF15F1C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1887A0-B486-EF35-DB4D-B184989B5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B34C1-D389-3A3E-585C-B7ADF74AD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B5EC8-96A1-6892-8579-BD9860A10C6F}"/>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6" name="Footer Placeholder 5">
            <a:extLst>
              <a:ext uri="{FF2B5EF4-FFF2-40B4-BE49-F238E27FC236}">
                <a16:creationId xmlns:a16="http://schemas.microsoft.com/office/drawing/2014/main" id="{C7E33F84-EFE1-D163-FA00-EB2880753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12061-8929-3B12-0DA0-BA32A42A624B}"/>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280431955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2C14CBC4-DFA1-8AE8-1EE0-5209EB13E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229F62-E3AE-5D58-91EC-E0E25FDE3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DC3907-451B-E524-1E51-810F4F077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A788A-3A32-FD34-A8C8-6CE3927488E3}"/>
              </a:ext>
            </a:extLst>
          </p:cNvPr>
          <p:cNvSpPr>
            <a:spLocks noGrp="1"/>
          </p:cNvSpPr>
          <p:nvPr>
            <p:ph type="dt" sz="half" idx="10"/>
          </p:nvPr>
        </p:nvSpPr>
        <p:spPr/>
        <p:txBody>
          <a:bodyPr/>
          <a:lstStyle/>
          <a:p>
            <a:fld id="{965D9B59-7090-4212-BACF-3BD881C8383B}" type="datetimeFigureOut">
              <a:rPr lang="en-US" smtClean="0"/>
              <a:t>10/24/2024</a:t>
            </a:fld>
            <a:endParaRPr lang="en-US"/>
          </a:p>
        </p:txBody>
      </p:sp>
      <p:sp>
        <p:nvSpPr>
          <p:cNvPr id="6" name="Footer Placeholder 5">
            <a:extLst>
              <a:ext uri="{FF2B5EF4-FFF2-40B4-BE49-F238E27FC236}">
                <a16:creationId xmlns:a16="http://schemas.microsoft.com/office/drawing/2014/main" id="{48D0B3B6-2156-6EDF-27C2-B4589D5C0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D28CE-5632-955F-02E8-0C7EBCD37A09}"/>
              </a:ext>
            </a:extLst>
          </p:cNvPr>
          <p:cNvSpPr>
            <a:spLocks noGrp="1"/>
          </p:cNvSpPr>
          <p:nvPr>
            <p:ph type="sldNum" sz="quarter" idx="12"/>
          </p:nvPr>
        </p:nvSpPr>
        <p:spPr/>
        <p:txBody>
          <a:bodyPr/>
          <a:lstStyle/>
          <a:p>
            <a:fld id="{213BFDD7-414E-4BBE-812C-A9C65B23ABB7}" type="slidenum">
              <a:rPr lang="en-US" smtClean="0"/>
              <a:t>‹#›</a:t>
            </a:fld>
            <a:endParaRPr lang="en-US"/>
          </a:p>
        </p:txBody>
      </p:sp>
    </p:spTree>
    <p:extLst>
      <p:ext uri="{BB962C8B-B14F-4D97-AF65-F5344CB8AC3E}">
        <p14:creationId xmlns:p14="http://schemas.microsoft.com/office/powerpoint/2010/main" val="242698497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D771A96F-91A2-B77E-B5A8-05BF358F8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629EA8-C930-59C6-0197-99D4ABE78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D265-93A3-6497-C26B-E458E83C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9B59-7090-4212-BACF-3BD881C8383B}" type="datetimeFigureOut">
              <a:rPr lang="en-US" smtClean="0"/>
              <a:t>10/24/2024</a:t>
            </a:fld>
            <a:endParaRPr lang="en-US"/>
          </a:p>
        </p:txBody>
      </p:sp>
      <p:sp>
        <p:nvSpPr>
          <p:cNvPr id="5" name="Footer Placeholder 4">
            <a:extLst>
              <a:ext uri="{FF2B5EF4-FFF2-40B4-BE49-F238E27FC236}">
                <a16:creationId xmlns:a16="http://schemas.microsoft.com/office/drawing/2014/main" id="{074CAE3C-97F9-07E3-BBBF-1865217B9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5BE95-1592-37C2-D44E-CC8F3BAB8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BFDD7-414E-4BBE-812C-A9C65B23ABB7}" type="slidenum">
              <a:rPr lang="en-US" smtClean="0"/>
              <a:t>‹#›</a:t>
            </a:fld>
            <a:endParaRPr lang="en-US"/>
          </a:p>
        </p:txBody>
      </p:sp>
    </p:spTree>
    <p:extLst>
      <p:ext uri="{BB962C8B-B14F-4D97-AF65-F5344CB8AC3E}">
        <p14:creationId xmlns:p14="http://schemas.microsoft.com/office/powerpoint/2010/main" val="401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hyperlink" Target="https://url.avanan.click/v2/___https://www.cms.gov/regulations-and-guidance/guidance/manuals/downloads/som107c07pdf.pdf___.YXAzOmxlYWRpbmdhZ2VrYW5zYXM6YTpvOjRlOTAyNDU2NmRlNzMxZWY3NWJiOGM2MGJjN2EyODU1OjY6N2EzZjoxOTAxMjAzNzY5ZDk3NjZjMDg4Y2Q1ZGU4MWM3MzQ1N2IzM2VlNDc5MWQ3Zjc2ZDQ1ZjFiN2RkNmU1ZGViMzA2OnA6RjpO"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 Id="rId3" Type="http://schemas.openxmlformats.org/officeDocument/2006/relationships/image" Target="../media/image5.png" /><Relationship Id="rId4" Type="http://schemas.openxmlformats.org/officeDocument/2006/relationships/hyperlink" Target="https://url.avanan.click/v2/___https://qcor.cms.gov/documents/CMP_Analytic_Tool_Users_Guide.pdf___.YXAzOmxlYWRpbmdhZ2VrYW5zYXM6YTpvOjRlOTAyNDU2NmRlNzMxZWY3NWJiOGM2MGJjN2EyODU1OjY6ZjljZjpmOGEzZGJmMzk4M2MxZmFkMWJiMjI0YWI5ZTEwYjk4YzU0M2Y3OWRhOTc4NTU0MDM0MzRhMjRjZmM3MzUyNjlhOnA6RjpO" TargetMode="Ex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0.xml" /><Relationship Id="rId3" Type="http://schemas.openxmlformats.org/officeDocument/2006/relationships/image" Target="../media/image6.png" /><Relationship Id="rId4" Type="http://schemas.openxmlformats.org/officeDocument/2006/relationships/image" Target="../media/image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 Id="rId3" Type="http://schemas.openxmlformats.org/officeDocument/2006/relationships/image" Target="../media/image8.png" /><Relationship Id="rId4" Type="http://schemas.openxmlformats.org/officeDocument/2006/relationships/image" Target="../media/image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 Id="rId3" Type="http://schemas.openxmlformats.org/officeDocument/2006/relationships/image" Target="../media/image10.png" /><Relationship Id="rId4" Type="http://schemas.openxmlformats.org/officeDocument/2006/relationships/image" Target="../media/image1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3.xml" /><Relationship Id="rId3" Type="http://schemas.openxmlformats.org/officeDocument/2006/relationships/image" Target="../media/image12.png" /><Relationship Id="rId4" Type="http://schemas.openxmlformats.org/officeDocument/2006/relationships/image" Target="../media/image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hyperlink" Target="mailto:lacey.hunter@ks.gov" TargetMode="External" /><Relationship Id="rId3" Type="http://schemas.openxmlformats.org/officeDocument/2006/relationships/hyperlink" Target="mailto:dawne.altis@ks.gov" TargetMode="External" /><Relationship Id="rId4" Type="http://schemas.openxmlformats.org/officeDocument/2006/relationships/hyperlink" Target="mailto:patricia.purdon@ks.gov" TargetMode="External" /><Relationship Id="rId5" Type="http://schemas.openxmlformats.org/officeDocument/2006/relationships/hyperlink" Target="mailto:kdads.complainthotline@ks.gov" TargetMode="External" /><Relationship Id="rId6" Type="http://schemas.openxmlformats.org/officeDocument/2006/relationships/hyperlink" Target="mailto:john.easley@ks.gov" TargetMode="External" /><Relationship Id="rId7" Type="http://schemas.openxmlformats.org/officeDocument/2006/relationships/hyperlink" Target="mailto:lori.mouak@ks.gov" TargetMode="External" /><Relationship Id="rId8" Type="http://schemas.openxmlformats.org/officeDocument/2006/relationships/hyperlink" Target="mailto:jessica.patterson@ks.gov" TargetMode="External" /><Relationship Id="rId9" Type="http://schemas.openxmlformats.org/officeDocument/2006/relationships/hyperlink" Target="mailto:mary.tegtmeier@ks.gov"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hyperlink" Target="https://url.avanan.click/v2/___https://www.ksrevisor.org/statutes/chapters/ch39/039_009_0054.html___.YXAzOmxlYWRpbmdhZ2VrYW5zYXM6YTpvOjRlOTAyNDU2NmRlNzMxZWY3NWJiOGM2MGJjN2EyODU1OjY6OWU2ZjowZTA4ZTI1NDcxZGU3ODI0ZWYzZTkxMjY3NmM2YzRkMjIwOGY4MzhkYTg4NjAzYjY5NThkY2VkMjJkMjA4ZmRmOnA6RjpO"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 Id="rId3" Type="http://schemas.openxmlformats.org/officeDocument/2006/relationships/hyperlink" Target="https://url.avanan.click/v2/___https://www.ecfr.gov/current/title-42/chapter-IV/subchapter-G/part-488/subpart-F___.YXAzOmxlYWRpbmdhZ2VrYW5zYXM6YTpvOjRlOTAyNDU2NmRlNzMxZWY3NWJiOGM2MGJjN2EyODU1OjY6NzFkYTowYjk2ZDNkMmEyNzc0NjQxNzdmYmQ5NjQzNmU1NjNmNzZlZTJhM2U2YjYwNDE3MWE2ZDM5MjBlMGM4ZmM5MThhOnA6RjpO" TargetMode="Ex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19502" y="100580"/>
            <a:ext cx="10152993" cy="1754326"/>
          </a:xfrm>
          <a:prstGeom prst="rect">
            <a:avLst/>
          </a:prstGeom>
          <a:noFill/>
        </p:spPr>
        <p:txBody>
          <a:bodyPr wrap="square" rtlCol="0">
            <a:spAutoFit/>
          </a:bodyPr>
          <a:lstStyle/>
          <a:p>
            <a:pPr algn="ct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Adult Care Home Regional Round Tables </a:t>
            </a:r>
          </a:p>
          <a:p>
            <a:pPr algn="ctr"/>
            <a:r>
              <a:rPr lang="en-US" sz="3600" b="1" i="1">
                <a:solidFill>
                  <a:schemeClr val="bg1"/>
                </a:solidFill>
                <a:latin typeface="Arial" panose="020b0604020202020204" pitchFamily="34" charset="0"/>
                <a:cs typeface="Arial" panose="020b0604020202020204" pitchFamily="34" charset="0"/>
              </a:rPr>
              <a:t>November 4</a:t>
            </a:r>
            <a:r>
              <a:rPr lang="en-US" sz="3600" b="1" i="1" baseline="30000">
                <a:solidFill>
                  <a:schemeClr val="bg1"/>
                </a:solidFill>
                <a:latin typeface="Arial" panose="020b0604020202020204" pitchFamily="34" charset="0"/>
                <a:cs typeface="Arial" panose="020b0604020202020204" pitchFamily="34" charset="0"/>
              </a:rPr>
              <a:t>th</a:t>
            </a:r>
            <a:r>
              <a:rPr lang="en-US" sz="3600" b="1" i="1">
                <a:solidFill>
                  <a:schemeClr val="bg1"/>
                </a:solidFill>
                <a:latin typeface="Arial" panose="020b0604020202020204" pitchFamily="34" charset="0"/>
                <a:cs typeface="Arial" panose="020b0604020202020204" pitchFamily="34" charset="0"/>
              </a:rPr>
              <a:t>-7</a:t>
            </a:r>
            <a:r>
              <a:rPr lang="en-US" sz="3600" b="1" i="1" baseline="30000">
                <a:solidFill>
                  <a:schemeClr val="bg1"/>
                </a:solidFill>
                <a:latin typeface="Arial" panose="020b0604020202020204" pitchFamily="34" charset="0"/>
                <a:cs typeface="Arial" panose="020b0604020202020204" pitchFamily="34" charset="0"/>
              </a:rPr>
              <a:t>th</a:t>
            </a:r>
            <a:r>
              <a:rPr lang="en-US" sz="3600" b="1" i="1">
                <a:solidFill>
                  <a:schemeClr val="bg1"/>
                </a:solidFill>
                <a:latin typeface="Arial" panose="020b0604020202020204" pitchFamily="34" charset="0"/>
                <a:cs typeface="Arial" panose="020b0604020202020204" pitchFamily="34" charset="0"/>
              </a:rPr>
              <a:t>, 2024</a:t>
            </a:r>
          </a:p>
          <a:p>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a:t>
            </a:fld>
            <a:endParaRPr lang="en-US"/>
          </a:p>
        </p:txBody>
      </p:sp>
      <p:sp>
        <p:nvSpPr>
          <p:cNvPr id="8" name="TextBox 7">
            <a:extLst>
              <a:ext uri="{FF2B5EF4-FFF2-40B4-BE49-F238E27FC236}">
                <a16:creationId xmlns:a16="http://schemas.microsoft.com/office/drawing/2014/main" id="{16FFB9E9-0455-4AB5-B886-01EEA7CC67E7}"/>
              </a:ext>
            </a:extLst>
          </p:cNvPr>
          <p:cNvSpPr txBox="1"/>
          <p:nvPr/>
        </p:nvSpPr>
        <p:spPr>
          <a:xfrm>
            <a:off x="1004623" y="4014971"/>
            <a:ext cx="9229061" cy="2246769"/>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Lacey Hunter, Commissioner </a:t>
            </a:r>
          </a:p>
          <a:p>
            <a:r>
              <a:rPr lang="en-US" sz="2800">
                <a:latin typeface="Arial" panose="020b0604020202020204" pitchFamily="34" charset="0"/>
                <a:cs typeface="Arial" panose="020b0604020202020204" pitchFamily="34" charset="0"/>
              </a:rPr>
              <a:t>Dawne Altis, Assistant Commissioner</a:t>
            </a:r>
          </a:p>
          <a:p>
            <a:r>
              <a:rPr lang="en-US" sz="2800">
                <a:latin typeface="Arial" panose="020b0604020202020204" pitchFamily="34" charset="0"/>
                <a:cs typeface="Arial" panose="020b0604020202020204" pitchFamily="34" charset="0"/>
              </a:rPr>
              <a:t>Survey, Certification &amp; Credentialing</a:t>
            </a:r>
          </a:p>
          <a:p>
            <a:r>
              <a:rPr lang="en-US" sz="2800">
                <a:latin typeface="Arial" panose="020b0604020202020204" pitchFamily="34" charset="0"/>
                <a:cs typeface="Arial" panose="020b0604020202020204" pitchFamily="34" charset="0"/>
              </a:rPr>
              <a:t> </a:t>
            </a:r>
          </a:p>
          <a:p>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94088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10</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24926" y="1473423"/>
            <a:ext cx="10335393" cy="2677656"/>
          </a:xfrm>
          <a:prstGeom prst="rect">
            <a:avLst/>
          </a:prstGeom>
          <a:noFill/>
        </p:spPr>
        <p:txBody>
          <a:bodyPr wrap="none" rtlCol="0">
            <a:spAutoFit/>
          </a:bodyPr>
          <a:lstStyle/>
          <a:p>
            <a:r>
              <a:rPr lang="en-US" sz="2400"/>
              <a:t>7400.6.3 - Selection from Category 3 </a:t>
            </a:r>
          </a:p>
          <a:p>
            <a:r>
              <a:rPr lang="en-US" sz="1200"/>
              <a:t>(Rev. 63, Issued: 09-10-10, Effective: 09-10-10, Implementation: 09-10-10) </a:t>
            </a:r>
          </a:p>
          <a:p>
            <a:endParaRPr lang="en-US" sz="1200"/>
          </a:p>
          <a:p>
            <a:r>
              <a:rPr lang="en-US" sz="2000"/>
              <a:t>Termination or temporary management, or both, must be selected when there are one or more</a:t>
            </a:r>
          </a:p>
          <a:p>
            <a:r>
              <a:rPr lang="en-US" sz="2000"/>
              <a:t> deficiencies that constitute immediate jeopardy to resident health or safety. A civil monetary </a:t>
            </a:r>
          </a:p>
          <a:p>
            <a:r>
              <a:rPr lang="en-US" sz="2000"/>
              <a:t>penalty of $3,050 - $10,000 per day or a civil money penalty of $1,000 - $10,000 per instance may</a:t>
            </a:r>
          </a:p>
          <a:p>
            <a:r>
              <a:rPr lang="en-US" sz="2000"/>
              <a:t> be imposed in addition to the remedies of termination and/or temporary management. </a:t>
            </a:r>
          </a:p>
          <a:p>
            <a:r>
              <a:rPr lang="en-US" sz="2000"/>
              <a:t>Temporary management is also an option when there are widespread deficiencies constituting </a:t>
            </a:r>
          </a:p>
          <a:p>
            <a:r>
              <a:rPr lang="en-US" sz="2000"/>
              <a:t>actual harm that is not immediate jeopardy.</a:t>
            </a:r>
            <a:endParaRPr lang="en-US"/>
          </a:p>
        </p:txBody>
      </p:sp>
    </p:spTree>
    <p:extLst>
      <p:ext uri="{BB962C8B-B14F-4D97-AF65-F5344CB8AC3E}">
        <p14:creationId xmlns:p14="http://schemas.microsoft.com/office/powerpoint/2010/main" val="314388351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11</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24926" y="1473423"/>
            <a:ext cx="10337189" cy="3785652"/>
          </a:xfrm>
          <a:prstGeom prst="rect">
            <a:avLst/>
          </a:prstGeom>
          <a:noFill/>
        </p:spPr>
        <p:txBody>
          <a:bodyPr wrap="none" rtlCol="0">
            <a:spAutoFit/>
          </a:bodyPr>
          <a:lstStyle/>
          <a:p>
            <a:pPr algn="ctr"/>
            <a:r>
              <a:rPr lang="en-US" sz="2000"/>
              <a:t>CATEGORY 3 remedies include: </a:t>
            </a:r>
          </a:p>
          <a:p>
            <a:pPr algn="ctr"/>
            <a:r>
              <a:rPr lang="en-US" sz="2000"/>
              <a:t>• Temporary management (see §7550); </a:t>
            </a:r>
          </a:p>
          <a:p>
            <a:pPr algn="ctr"/>
            <a:r>
              <a:rPr lang="en-US" sz="2000"/>
              <a:t>• Termination (see §7556); </a:t>
            </a:r>
          </a:p>
          <a:p>
            <a:pPr algn="ctr"/>
            <a:r>
              <a:rPr lang="en-US" sz="2000"/>
              <a:t>• Civil money penalties of $3,050 - $10,000 per day of noncompliance optional, in addition to the </a:t>
            </a:r>
          </a:p>
          <a:p>
            <a:pPr algn="ctr"/>
            <a:r>
              <a:rPr lang="en-US" sz="2000"/>
              <a:t>remedies of termination and/or temporary management (See §7510); or </a:t>
            </a:r>
          </a:p>
          <a:p>
            <a:pPr algn="ctr"/>
            <a:r>
              <a:rPr lang="en-US" sz="2000"/>
              <a:t>• Civil money penalties of $1,000 - $10,000 per instance of noncompliance optional (see §7510). </a:t>
            </a:r>
          </a:p>
          <a:p>
            <a:endParaRPr lang="en-US" sz="2000"/>
          </a:p>
          <a:p>
            <a:r>
              <a:rPr lang="en-US" sz="2000"/>
              <a:t>NOTE: Termination may be imposed by the State Medicaid Agency or the regional office at any </a:t>
            </a:r>
          </a:p>
          <a:p>
            <a:r>
              <a:rPr lang="en-US" sz="2000"/>
              <a:t>time. Transfer of residents or transfer of residents with closure of the facility will be imposed by </a:t>
            </a:r>
          </a:p>
          <a:p>
            <a:r>
              <a:rPr lang="en-US" sz="2000"/>
              <a:t>the State, as appropriate. Although temporary management must be imposed when there is a</a:t>
            </a:r>
          </a:p>
          <a:p>
            <a:r>
              <a:rPr lang="en-US" sz="2000"/>
              <a:t> finding of immediate jeopardy (and termination is not sought), temporary management may be</a:t>
            </a:r>
          </a:p>
          <a:p>
            <a:r>
              <a:rPr lang="en-US" sz="2000"/>
              <a:t> imposed for lesser levels of noncompliance. </a:t>
            </a:r>
            <a:endParaRPr lang="en-US" sz="1600"/>
          </a:p>
        </p:txBody>
      </p:sp>
    </p:spTree>
    <p:extLst>
      <p:ext uri="{BB962C8B-B14F-4D97-AF65-F5344CB8AC3E}">
        <p14:creationId xmlns:p14="http://schemas.microsoft.com/office/powerpoint/2010/main" val="149562072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12</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400">
                <a:solidFill>
                  <a:prstClr val="white"/>
                </a:solidFill>
                <a:latin typeface="Arial" panose="020b0604020202020204" pitchFamily="34" charset="0"/>
                <a:cs typeface="Arial" panose="020b0604020202020204" pitchFamily="34" charset="0"/>
              </a:rPr>
              <a:t>Mandatory Criteria for Immediate Imposition of Federal Remedies</a:t>
            </a: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F6C011DE-1C77-4C88-09DC-4D02D1823A01}"/>
              </a:ext>
            </a:extLst>
          </p:cNvPr>
          <p:cNvPicPr>
            <a:picLocks noChangeAspect="1"/>
          </p:cNvPicPr>
          <p:nvPr/>
        </p:nvPicPr>
        <p:blipFill>
          <a:blip r:embed="rId3"/>
          <a:srcRect b="12609"/>
          <a:stretch>
            <a:fillRect/>
          </a:stretch>
        </p:blipFill>
        <p:spPr>
          <a:xfrm>
            <a:off x="5707242" y="1347972"/>
            <a:ext cx="5806716" cy="5221946"/>
          </a:xfrm>
          <a:prstGeom prst="rect">
            <a:avLst/>
          </a:prstGeom>
        </p:spPr>
      </p:pic>
      <p:pic>
        <p:nvPicPr>
          <p:cNvPr id="13" name="Picture 12">
            <a:extLst>
              <a:ext uri="{FF2B5EF4-FFF2-40B4-BE49-F238E27FC236}">
                <a16:creationId xmlns:a16="http://schemas.microsoft.com/office/drawing/2014/main" id="{0AE63904-A429-F570-659C-D5DF57ACD6F0}"/>
              </a:ext>
            </a:extLst>
          </p:cNvPr>
          <p:cNvPicPr>
            <a:picLocks noChangeAspect="1"/>
          </p:cNvPicPr>
          <p:nvPr/>
        </p:nvPicPr>
        <p:blipFill>
          <a:blip r:embed="rId4"/>
          <a:stretch>
            <a:fillRect/>
          </a:stretch>
        </p:blipFill>
        <p:spPr>
          <a:xfrm>
            <a:off x="68602" y="2175646"/>
            <a:ext cx="5440473" cy="1131159"/>
          </a:xfrm>
          <a:prstGeom prst="rect">
            <a:avLst/>
          </a:prstGeom>
        </p:spPr>
      </p:pic>
      <p:pic>
        <p:nvPicPr>
          <p:cNvPr id="15" name="Picture 14">
            <a:extLst>
              <a:ext uri="{FF2B5EF4-FFF2-40B4-BE49-F238E27FC236}">
                <a16:creationId xmlns:a16="http://schemas.microsoft.com/office/drawing/2014/main" id="{B937013C-B2E7-4B6B-91DB-9BE7CB8F66B0}"/>
              </a:ext>
            </a:extLst>
          </p:cNvPr>
          <p:cNvPicPr>
            <a:picLocks noChangeAspect="1"/>
          </p:cNvPicPr>
          <p:nvPr/>
        </p:nvPicPr>
        <p:blipFill>
          <a:blip r:embed="rId5"/>
          <a:stretch>
            <a:fillRect/>
          </a:stretch>
        </p:blipFill>
        <p:spPr>
          <a:xfrm>
            <a:off x="60785" y="1473423"/>
            <a:ext cx="5448290" cy="599464"/>
          </a:xfrm>
          <a:prstGeom prst="rect">
            <a:avLst/>
          </a:prstGeom>
        </p:spPr>
      </p:pic>
    </p:spTree>
    <p:extLst>
      <p:ext uri="{BB962C8B-B14F-4D97-AF65-F5344CB8AC3E}">
        <p14:creationId xmlns:p14="http://schemas.microsoft.com/office/powerpoint/2010/main" val="102129909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13</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265176" y="1590550"/>
            <a:ext cx="11430000" cy="4175760"/>
          </a:xfrm>
          <a:prstGeom prst="rect">
            <a:avLst/>
          </a:prstGeom>
          <a:noFill/>
        </p:spPr>
        <p:txBody>
          <a:bodyPr wrap="square" rtlCol="0">
            <a:spAutoFit/>
          </a:bodyPr>
          <a:lstStyle/>
          <a:p>
            <a:r>
              <a:rPr lang="en-US" sz="2000">
                <a:hlinkClick r:id="rId3"/>
              </a:rPr>
              <a:t>7305ˌ2ˌ1</a:t>
            </a:r>
            <a:r>
              <a:rPr lang="en-US" sz="2000"/>
              <a:t> - Who Sends the Formal Notice of Remedies </a:t>
            </a:r>
          </a:p>
          <a:p>
            <a:r>
              <a:rPr lang="en-US" sz="1400"/>
              <a:t>(Rev. 213; Issued: 02-10-23; Effective: 02-10-23; Implementation: 02-10-23)</a:t>
            </a:r>
          </a:p>
          <a:p>
            <a:endParaRPr lang="en-US" sz="1400"/>
          </a:p>
          <a:p>
            <a:r>
              <a:rPr lang="en-US" sz="2000"/>
              <a:t> A formal notice of remedies is sent by:</a:t>
            </a:r>
          </a:p>
          <a:p>
            <a:endParaRPr lang="en-US" sz="2000"/>
          </a:p>
          <a:p>
            <a:r>
              <a:rPr lang="en-US" sz="2000"/>
              <a:t> 	a. The State, in either its initial notice or in its first revisit notice for category 1 remedies and denial 		of payment for new admissions, when and as authorized by CMS and/or the State Medicaid 		Agency; </a:t>
            </a:r>
          </a:p>
          <a:p>
            <a:r>
              <a:rPr lang="en-US" sz="2000"/>
              <a:t>	b. The CMS Location for remedies other than those provided in accordance with 1a. above; for 			skilled nursing facilities, skilled nursing facilities/nursing facilities, and nursing facilities 			where the CMS Location is taking the enforcement action; and/or, </a:t>
            </a:r>
          </a:p>
          <a:p>
            <a:r>
              <a:rPr lang="en-US" sz="2000"/>
              <a:t>	c. The State Medicaid Agency for remedies other than those provided in accordance with a. above 		for nursing facilities.</a:t>
            </a:r>
          </a:p>
        </p:txBody>
      </p:sp>
    </p:spTree>
    <p:extLst>
      <p:ext uri="{BB962C8B-B14F-4D97-AF65-F5344CB8AC3E}">
        <p14:creationId xmlns:p14="http://schemas.microsoft.com/office/powerpoint/2010/main" val="104319462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14</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265176" y="1590550"/>
            <a:ext cx="11430000" cy="3477875"/>
          </a:xfrm>
          <a:prstGeom prst="rect">
            <a:avLst/>
          </a:prstGeom>
          <a:noFill/>
        </p:spPr>
        <p:txBody>
          <a:bodyPr wrap="square" rtlCol="0">
            <a:spAutoFit/>
          </a:bodyPr>
          <a:lstStyle/>
          <a:p>
            <a:r>
              <a:rPr lang="en-US" sz="2000"/>
              <a:t>7305.2.3 - Required Time Periods for Formal Notice </a:t>
            </a:r>
          </a:p>
          <a:p>
            <a:r>
              <a:rPr lang="en-US" sz="2000"/>
              <a:t>(Rev. 63, Issued: 09-10-10, Effective: 09-10-10, Implementation: 09-10-10)</a:t>
            </a:r>
          </a:p>
          <a:p>
            <a:endParaRPr lang="en-US" sz="2000"/>
          </a:p>
          <a:p>
            <a:r>
              <a:rPr lang="en-US" sz="2000"/>
              <a:t>The notice period begins once the facility receives its notice as indicated below. </a:t>
            </a:r>
          </a:p>
          <a:p>
            <a:endParaRPr lang="en-US" sz="2000"/>
          </a:p>
          <a:p>
            <a:pPr marL="457200" indent="-457200">
              <a:buAutoNum type="alphaLcPeriod"/>
            </a:pPr>
            <a:r>
              <a:rPr lang="en-US" sz="2000"/>
              <a:t>Immediate Jeopardy – 2 calendar day notice </a:t>
            </a:r>
          </a:p>
          <a:p>
            <a:pPr marL="914400" lvl="1" indent="-457200">
              <a:buFont typeface="Arial" panose="020b0604020202020204" pitchFamily="34" charset="0"/>
              <a:buChar char="•"/>
            </a:pPr>
            <a:r>
              <a:rPr lang="en-US" sz="2000"/>
              <a:t>Except for civil money penalties and State monitoring, notice must be given at least 2 calendar days before the effective date of the enforcement action. </a:t>
            </a:r>
          </a:p>
          <a:p>
            <a:pPr marL="457200" indent="-457200">
              <a:buAutoNum type="alphaLcPeriod"/>
            </a:pPr>
            <a:r>
              <a:rPr lang="en-US" sz="2000"/>
              <a:t>No Immediate Jeopardy – 15 calendar day notice </a:t>
            </a:r>
          </a:p>
          <a:p>
            <a:pPr marL="914400" lvl="1" indent="-457200">
              <a:buFont typeface="Arial" panose="020b0604020202020204" pitchFamily="34" charset="0"/>
              <a:buChar char="•"/>
            </a:pPr>
            <a:r>
              <a:rPr lang="en-US" sz="2000"/>
              <a:t>Except for civil money penalties and State monitoring, notice must be given at least 15 calendar days before the effective date of the enforcement action. </a:t>
            </a:r>
          </a:p>
        </p:txBody>
      </p:sp>
    </p:spTree>
    <p:extLst>
      <p:ext uri="{BB962C8B-B14F-4D97-AF65-F5344CB8AC3E}">
        <p14:creationId xmlns:p14="http://schemas.microsoft.com/office/powerpoint/2010/main" val="415837812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15</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3013AB5-CCC5-2516-35E8-5358EECC7824}"/>
              </a:ext>
            </a:extLst>
          </p:cNvPr>
          <p:cNvSpPr txBox="1"/>
          <p:nvPr/>
        </p:nvSpPr>
        <p:spPr>
          <a:xfrm>
            <a:off x="80683" y="1552377"/>
            <a:ext cx="2545976" cy="4247787"/>
          </a:xfrm>
          <a:custGeom>
            <a:gdLst>
              <a:gd name="connsiteX0" fmla="*/ 0 w 2545976"/>
              <a:gd name="connsiteY0" fmla="*/ 0 h 4247787"/>
              <a:gd name="connsiteX1" fmla="*/ 509195 w 2545976"/>
              <a:gd name="connsiteY1" fmla="*/ 0 h 4247787"/>
              <a:gd name="connsiteX2" fmla="*/ 967471 w 2545976"/>
              <a:gd name="connsiteY2" fmla="*/ 0 h 4247787"/>
              <a:gd name="connsiteX3" fmla="*/ 1400287 w 2545976"/>
              <a:gd name="connsiteY3" fmla="*/ 0 h 4247787"/>
              <a:gd name="connsiteX4" fmla="*/ 1909482 w 2545976"/>
              <a:gd name="connsiteY4" fmla="*/ 0 h 4247787"/>
              <a:gd name="connsiteX5" fmla="*/ 2545976 w 2545976"/>
              <a:gd name="connsiteY5" fmla="*/ 0 h 4247787"/>
              <a:gd name="connsiteX6" fmla="*/ 2545976 w 2545976"/>
              <a:gd name="connsiteY6" fmla="*/ 530973 h 4247787"/>
              <a:gd name="connsiteX7" fmla="*/ 2545976 w 2545976"/>
              <a:gd name="connsiteY7" fmla="*/ 1104425 h 4247787"/>
              <a:gd name="connsiteX8" fmla="*/ 2545976 w 2545976"/>
              <a:gd name="connsiteY8" fmla="*/ 1507964 h 4247787"/>
              <a:gd name="connsiteX9" fmla="*/ 2545976 w 2545976"/>
              <a:gd name="connsiteY9" fmla="*/ 2081416 h 4247787"/>
              <a:gd name="connsiteX10" fmla="*/ 2545976 w 2545976"/>
              <a:gd name="connsiteY10" fmla="*/ 2654867 h 4247787"/>
              <a:gd name="connsiteX11" fmla="*/ 2545976 w 2545976"/>
              <a:gd name="connsiteY11" fmla="*/ 3143362 h 4247787"/>
              <a:gd name="connsiteX12" fmla="*/ 2545976 w 2545976"/>
              <a:gd name="connsiteY12" fmla="*/ 3716814 h 4247787"/>
              <a:gd name="connsiteX13" fmla="*/ 2545976 w 2545976"/>
              <a:gd name="connsiteY13" fmla="*/ 4247787 h 4247787"/>
              <a:gd name="connsiteX14" fmla="*/ 1985861 w 2545976"/>
              <a:gd name="connsiteY14" fmla="*/ 4247787 h 4247787"/>
              <a:gd name="connsiteX15" fmla="*/ 1553045 w 2545976"/>
              <a:gd name="connsiteY15" fmla="*/ 4247787 h 4247787"/>
              <a:gd name="connsiteX16" fmla="*/ 1018390 w 2545976"/>
              <a:gd name="connsiteY16" fmla="*/ 4247787 h 4247787"/>
              <a:gd name="connsiteX17" fmla="*/ 483735 w 2545976"/>
              <a:gd name="connsiteY17" fmla="*/ 4247787 h 4247787"/>
              <a:gd name="connsiteX18" fmla="*/ 0 w 2545976"/>
              <a:gd name="connsiteY18" fmla="*/ 4247787 h 4247787"/>
              <a:gd name="connsiteX19" fmla="*/ 0 w 2545976"/>
              <a:gd name="connsiteY19" fmla="*/ 3674336 h 4247787"/>
              <a:gd name="connsiteX20" fmla="*/ 0 w 2545976"/>
              <a:gd name="connsiteY20" fmla="*/ 3228318 h 4247787"/>
              <a:gd name="connsiteX21" fmla="*/ 0 w 2545976"/>
              <a:gd name="connsiteY21" fmla="*/ 2654867 h 4247787"/>
              <a:gd name="connsiteX22" fmla="*/ 0 w 2545976"/>
              <a:gd name="connsiteY22" fmla="*/ 2081416 h 4247787"/>
              <a:gd name="connsiteX23" fmla="*/ 0 w 2545976"/>
              <a:gd name="connsiteY23" fmla="*/ 1677876 h 4247787"/>
              <a:gd name="connsiteX24" fmla="*/ 0 w 2545976"/>
              <a:gd name="connsiteY24" fmla="*/ 1231858 h 4247787"/>
              <a:gd name="connsiteX25" fmla="*/ 0 w 2545976"/>
              <a:gd name="connsiteY25" fmla="*/ 658407 h 4247787"/>
              <a:gd name="connsiteX26" fmla="*/ 0 w 2545976"/>
              <a:gd name="connsiteY26" fmla="*/ 0 h 42477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45976" h="4247787" extrusionOk="0">
                <a:moveTo>
                  <a:pt x="0" y="0"/>
                </a:moveTo>
                <a:cubicBezTo>
                  <a:pt x="214532" y="-6415"/>
                  <a:pt x="258591" y="53808"/>
                  <a:pt x="509195" y="0"/>
                </a:cubicBezTo>
                <a:cubicBezTo>
                  <a:pt x="759800" y="-53808"/>
                  <a:pt x="846737" y="54817"/>
                  <a:pt x="967471" y="0"/>
                </a:cubicBezTo>
                <a:cubicBezTo>
                  <a:pt x="1088205" y="-54817"/>
                  <a:pt x="1260372" y="13570"/>
                  <a:pt x="1400287" y="0"/>
                </a:cubicBezTo>
                <a:cubicBezTo>
                  <a:pt x="1540202" y="-13570"/>
                  <a:pt x="1783499" y="28952"/>
                  <a:pt x="1909482" y="0"/>
                </a:cubicBezTo>
                <a:cubicBezTo>
                  <a:pt x="2035466" y="-28952"/>
                  <a:pt x="2396447" y="42544"/>
                  <a:pt x="2545976" y="0"/>
                </a:cubicBezTo>
                <a:cubicBezTo>
                  <a:pt x="2579219" y="262251"/>
                  <a:pt x="2509086" y="286419"/>
                  <a:pt x="2545976" y="530973"/>
                </a:cubicBezTo>
                <a:cubicBezTo>
                  <a:pt x="2582866" y="775527"/>
                  <a:pt x="2519986" y="987776"/>
                  <a:pt x="2545976" y="1104425"/>
                </a:cubicBezTo>
                <a:cubicBezTo>
                  <a:pt x="2571966" y="1221074"/>
                  <a:pt x="2510038" y="1389902"/>
                  <a:pt x="2545976" y="1507964"/>
                </a:cubicBezTo>
                <a:cubicBezTo>
                  <a:pt x="2581914" y="1626026"/>
                  <a:pt x="2502191" y="1927631"/>
                  <a:pt x="2545976" y="2081416"/>
                </a:cubicBezTo>
                <a:cubicBezTo>
                  <a:pt x="2589761" y="2235201"/>
                  <a:pt x="2486500" y="2431014"/>
                  <a:pt x="2545976" y="2654867"/>
                </a:cubicBezTo>
                <a:cubicBezTo>
                  <a:pt x="2605452" y="2878720"/>
                  <a:pt x="2517957" y="2923410"/>
                  <a:pt x="2545976" y="3143362"/>
                </a:cubicBezTo>
                <a:cubicBezTo>
                  <a:pt x="2573995" y="3363315"/>
                  <a:pt x="2509945" y="3484716"/>
                  <a:pt x="2545976" y="3716814"/>
                </a:cubicBezTo>
                <a:cubicBezTo>
                  <a:pt x="2582007" y="3948912"/>
                  <a:pt x="2535512" y="4089915"/>
                  <a:pt x="2545976" y="4247787"/>
                </a:cubicBezTo>
                <a:cubicBezTo>
                  <a:pt x="2371526" y="4285096"/>
                  <a:pt x="2219388" y="4244815"/>
                  <a:pt x="1985861" y="4247787"/>
                </a:cubicBezTo>
                <a:cubicBezTo>
                  <a:pt x="1752334" y="4250759"/>
                  <a:pt x="1685203" y="4217472"/>
                  <a:pt x="1553045" y="4247787"/>
                </a:cubicBezTo>
                <a:cubicBezTo>
                  <a:pt x="1420887" y="4278102"/>
                  <a:pt x="1132422" y="4195632"/>
                  <a:pt x="1018390" y="4247787"/>
                </a:cubicBezTo>
                <a:cubicBezTo>
                  <a:pt x="904358" y="4299942"/>
                  <a:pt x="736665" y="4222349"/>
                  <a:pt x="483735" y="4247787"/>
                </a:cubicBezTo>
                <a:cubicBezTo>
                  <a:pt x="230805" y="4273225"/>
                  <a:pt x="160603" y="4219421"/>
                  <a:pt x="0" y="4247787"/>
                </a:cubicBezTo>
                <a:cubicBezTo>
                  <a:pt x="-4213" y="3966259"/>
                  <a:pt x="63991" y="3799372"/>
                  <a:pt x="0" y="3674336"/>
                </a:cubicBezTo>
                <a:cubicBezTo>
                  <a:pt x="-63991" y="3549300"/>
                  <a:pt x="23210" y="3387703"/>
                  <a:pt x="0" y="3228318"/>
                </a:cubicBezTo>
                <a:cubicBezTo>
                  <a:pt x="-23210" y="3068933"/>
                  <a:pt x="6640" y="2906587"/>
                  <a:pt x="0" y="2654867"/>
                </a:cubicBezTo>
                <a:cubicBezTo>
                  <a:pt x="-6640" y="2403147"/>
                  <a:pt x="24776" y="2299620"/>
                  <a:pt x="0" y="2081416"/>
                </a:cubicBezTo>
                <a:cubicBezTo>
                  <a:pt x="-24776" y="1863212"/>
                  <a:pt x="42769" y="1833287"/>
                  <a:pt x="0" y="1677876"/>
                </a:cubicBezTo>
                <a:cubicBezTo>
                  <a:pt x="-42769" y="1522465"/>
                  <a:pt x="3516" y="1374813"/>
                  <a:pt x="0" y="1231858"/>
                </a:cubicBezTo>
                <a:cubicBezTo>
                  <a:pt x="-3516" y="1088903"/>
                  <a:pt x="54924" y="857410"/>
                  <a:pt x="0" y="658407"/>
                </a:cubicBezTo>
                <a:cubicBezTo>
                  <a:pt x="-54924" y="459404"/>
                  <a:pt x="16612" y="152007"/>
                  <a:pt x="0" y="0"/>
                </a:cubicBezTo>
                <a:close/>
              </a:path>
            </a:pathLst>
          </a:custGeom>
          <a:noFill/>
          <a:ln w="28575">
            <a:solidFill>
              <a:schemeClr val="accent2"/>
            </a:solidFill>
            <a:extLst>
              <a:ext uri="{C807C97D-BFC1-408E-A445-0C87EB9F89A2}">
                <ask:lineSketchStyleProps xmlns:ask="http://schemas.microsoft.com/office/drawing/2018/sketchyshapes" sd="446193783">
                  <a:prstGeom prst="rect">
                    <a:avLst/>
                  </a:prstGeom>
                  <ask:type>
                    <ask:lineSketchScribble/>
                  </ask:type>
                </ask:lineSketchStyleProps>
              </a:ext>
            </a:extLst>
          </a:ln>
        </p:spPr>
        <p:txBody>
          <a:bodyPr wrap="square" rtlCol="0">
            <a:spAutoFit/>
          </a:bodyPr>
          <a:lstStyle/>
          <a:p>
            <a:r>
              <a:rPr lang="en-US" sz="1700"/>
              <a:t>Lower Range of Penalty Amounts for Per Day Civil </a:t>
            </a:r>
          </a:p>
          <a:p>
            <a:r>
              <a:rPr lang="en-US" sz="1700"/>
              <a:t>Money Penalty </a:t>
            </a:r>
          </a:p>
          <a:p>
            <a:endParaRPr lang="en-US" sz="1700"/>
          </a:p>
          <a:p>
            <a:r>
              <a:rPr lang="en-US" sz="1700"/>
              <a:t>Penalties in the range of $50 to $3,000 per day may be imposed when immediate jeopardy does not exist, but the deficiencies either  caused actual harm, or caused no actual harm, but  have the potential for more than minimal harm. A civil money penalty may not be less than $50.00 per day. </a:t>
            </a:r>
          </a:p>
        </p:txBody>
      </p:sp>
      <p:sp>
        <p:nvSpPr>
          <p:cNvPr id="10" name="TextBox 9">
            <a:extLst>
              <a:ext uri="{FF2B5EF4-FFF2-40B4-BE49-F238E27FC236}">
                <a16:creationId xmlns:a16="http://schemas.microsoft.com/office/drawing/2014/main" id="{24080C42-748A-FDB7-E4B0-DAB1DC56C68D}"/>
              </a:ext>
            </a:extLst>
          </p:cNvPr>
          <p:cNvSpPr txBox="1"/>
          <p:nvPr/>
        </p:nvSpPr>
        <p:spPr>
          <a:xfrm>
            <a:off x="2723967" y="1497262"/>
            <a:ext cx="9387350" cy="1923604"/>
          </a:xfrm>
          <a:custGeom>
            <a:gdLst>
              <a:gd name="connsiteX0" fmla="*/ 0 w 9387350"/>
              <a:gd name="connsiteY0" fmla="*/ 0 h 1923604"/>
              <a:gd name="connsiteX1" fmla="*/ 680583 w 9387350"/>
              <a:gd name="connsiteY1" fmla="*/ 0 h 1923604"/>
              <a:gd name="connsiteX2" fmla="*/ 1361166 w 9387350"/>
              <a:gd name="connsiteY2" fmla="*/ 0 h 1923604"/>
              <a:gd name="connsiteX3" fmla="*/ 1947875 w 9387350"/>
              <a:gd name="connsiteY3" fmla="*/ 0 h 1923604"/>
              <a:gd name="connsiteX4" fmla="*/ 2346838 w 9387350"/>
              <a:gd name="connsiteY4" fmla="*/ 0 h 1923604"/>
              <a:gd name="connsiteX5" fmla="*/ 2839673 w 9387350"/>
              <a:gd name="connsiteY5" fmla="*/ 0 h 1923604"/>
              <a:gd name="connsiteX6" fmla="*/ 3426383 w 9387350"/>
              <a:gd name="connsiteY6" fmla="*/ 0 h 1923604"/>
              <a:gd name="connsiteX7" fmla="*/ 4106966 w 9387350"/>
              <a:gd name="connsiteY7" fmla="*/ 0 h 1923604"/>
              <a:gd name="connsiteX8" fmla="*/ 4505928 w 9387350"/>
              <a:gd name="connsiteY8" fmla="*/ 0 h 1923604"/>
              <a:gd name="connsiteX9" fmla="*/ 5186511 w 9387350"/>
              <a:gd name="connsiteY9" fmla="*/ 0 h 1923604"/>
              <a:gd name="connsiteX10" fmla="*/ 5867094 w 9387350"/>
              <a:gd name="connsiteY10" fmla="*/ 0 h 1923604"/>
              <a:gd name="connsiteX11" fmla="*/ 6453803 w 9387350"/>
              <a:gd name="connsiteY11" fmla="*/ 0 h 1923604"/>
              <a:gd name="connsiteX12" fmla="*/ 6852766 w 9387350"/>
              <a:gd name="connsiteY12" fmla="*/ 0 h 1923604"/>
              <a:gd name="connsiteX13" fmla="*/ 7251728 w 9387350"/>
              <a:gd name="connsiteY13" fmla="*/ 0 h 1923604"/>
              <a:gd name="connsiteX14" fmla="*/ 7838437 w 9387350"/>
              <a:gd name="connsiteY14" fmla="*/ 0 h 1923604"/>
              <a:gd name="connsiteX15" fmla="*/ 8143526 w 9387350"/>
              <a:gd name="connsiteY15" fmla="*/ 0 h 1923604"/>
              <a:gd name="connsiteX16" fmla="*/ 8636362 w 9387350"/>
              <a:gd name="connsiteY16" fmla="*/ 0 h 1923604"/>
              <a:gd name="connsiteX17" fmla="*/ 9387350 w 9387350"/>
              <a:gd name="connsiteY17" fmla="*/ 0 h 1923604"/>
              <a:gd name="connsiteX18" fmla="*/ 9387350 w 9387350"/>
              <a:gd name="connsiteY18" fmla="*/ 519373 h 1923604"/>
              <a:gd name="connsiteX19" fmla="*/ 9387350 w 9387350"/>
              <a:gd name="connsiteY19" fmla="*/ 1038746 h 1923604"/>
              <a:gd name="connsiteX20" fmla="*/ 9387350 w 9387350"/>
              <a:gd name="connsiteY20" fmla="*/ 1500411 h 1923604"/>
              <a:gd name="connsiteX21" fmla="*/ 9387350 w 9387350"/>
              <a:gd name="connsiteY21" fmla="*/ 1923604 h 1923604"/>
              <a:gd name="connsiteX22" fmla="*/ 8894514 w 9387350"/>
              <a:gd name="connsiteY22" fmla="*/ 1923604 h 1923604"/>
              <a:gd name="connsiteX23" fmla="*/ 8213931 w 9387350"/>
              <a:gd name="connsiteY23" fmla="*/ 1923604 h 1923604"/>
              <a:gd name="connsiteX24" fmla="*/ 7814969 w 9387350"/>
              <a:gd name="connsiteY24" fmla="*/ 1923604 h 1923604"/>
              <a:gd name="connsiteX25" fmla="*/ 7134386 w 9387350"/>
              <a:gd name="connsiteY25" fmla="*/ 1923604 h 1923604"/>
              <a:gd name="connsiteX26" fmla="*/ 6829297 w 9387350"/>
              <a:gd name="connsiteY26" fmla="*/ 1923604 h 1923604"/>
              <a:gd name="connsiteX27" fmla="*/ 6524208 w 9387350"/>
              <a:gd name="connsiteY27" fmla="*/ 1923604 h 1923604"/>
              <a:gd name="connsiteX28" fmla="*/ 5937499 w 9387350"/>
              <a:gd name="connsiteY28" fmla="*/ 1923604 h 1923604"/>
              <a:gd name="connsiteX29" fmla="*/ 5256916 w 9387350"/>
              <a:gd name="connsiteY29" fmla="*/ 1923604 h 1923604"/>
              <a:gd name="connsiteX30" fmla="*/ 4857954 w 9387350"/>
              <a:gd name="connsiteY30" fmla="*/ 1923604 h 1923604"/>
              <a:gd name="connsiteX31" fmla="*/ 4177371 w 9387350"/>
              <a:gd name="connsiteY31" fmla="*/ 1923604 h 1923604"/>
              <a:gd name="connsiteX32" fmla="*/ 3496788 w 9387350"/>
              <a:gd name="connsiteY32" fmla="*/ 1923604 h 1923604"/>
              <a:gd name="connsiteX33" fmla="*/ 2722332 w 9387350"/>
              <a:gd name="connsiteY33" fmla="*/ 1923604 h 1923604"/>
              <a:gd name="connsiteX34" fmla="*/ 2323369 w 9387350"/>
              <a:gd name="connsiteY34" fmla="*/ 1923604 h 1923604"/>
              <a:gd name="connsiteX35" fmla="*/ 1642786 w 9387350"/>
              <a:gd name="connsiteY35" fmla="*/ 1923604 h 1923604"/>
              <a:gd name="connsiteX36" fmla="*/ 1243824 w 9387350"/>
              <a:gd name="connsiteY36" fmla="*/ 1923604 h 1923604"/>
              <a:gd name="connsiteX37" fmla="*/ 844862 w 9387350"/>
              <a:gd name="connsiteY37" fmla="*/ 1923604 h 1923604"/>
              <a:gd name="connsiteX38" fmla="*/ 0 w 9387350"/>
              <a:gd name="connsiteY38" fmla="*/ 1923604 h 1923604"/>
              <a:gd name="connsiteX39" fmla="*/ 0 w 9387350"/>
              <a:gd name="connsiteY39" fmla="*/ 1404231 h 1923604"/>
              <a:gd name="connsiteX40" fmla="*/ 0 w 9387350"/>
              <a:gd name="connsiteY40" fmla="*/ 884858 h 1923604"/>
              <a:gd name="connsiteX41" fmla="*/ 0 w 9387350"/>
              <a:gd name="connsiteY41" fmla="*/ 0 h 19236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87350" h="1923604" extrusionOk="0">
                <a:moveTo>
                  <a:pt x="0" y="0"/>
                </a:moveTo>
                <a:cubicBezTo>
                  <a:pt x="313028" y="-10303"/>
                  <a:pt x="531793" y="6118"/>
                  <a:pt x="680583" y="0"/>
                </a:cubicBezTo>
                <a:cubicBezTo>
                  <a:pt x="829373" y="-6118"/>
                  <a:pt x="1172928" y="61655"/>
                  <a:pt x="1361166" y="0"/>
                </a:cubicBezTo>
                <a:cubicBezTo>
                  <a:pt x="1549404" y="-61655"/>
                  <a:pt x="1678022" y="59951"/>
                  <a:pt x="1947875" y="0"/>
                </a:cubicBezTo>
                <a:cubicBezTo>
                  <a:pt x="2217728" y="-59951"/>
                  <a:pt x="2207120" y="19540"/>
                  <a:pt x="2346838" y="0"/>
                </a:cubicBezTo>
                <a:cubicBezTo>
                  <a:pt x="2486556" y="-19540"/>
                  <a:pt x="2707495" y="57337"/>
                  <a:pt x="2839673" y="0"/>
                </a:cubicBezTo>
                <a:cubicBezTo>
                  <a:pt x="2971851" y="-57337"/>
                  <a:pt x="3268499" y="55257"/>
                  <a:pt x="3426383" y="0"/>
                </a:cubicBezTo>
                <a:cubicBezTo>
                  <a:pt x="3584267" y="-55257"/>
                  <a:pt x="3841908" y="15762"/>
                  <a:pt x="4106966" y="0"/>
                </a:cubicBezTo>
                <a:cubicBezTo>
                  <a:pt x="4372024" y="-15762"/>
                  <a:pt x="4360946" y="42172"/>
                  <a:pt x="4505928" y="0"/>
                </a:cubicBezTo>
                <a:cubicBezTo>
                  <a:pt x="4650910" y="-42172"/>
                  <a:pt x="5038746" y="64551"/>
                  <a:pt x="5186511" y="0"/>
                </a:cubicBezTo>
                <a:cubicBezTo>
                  <a:pt x="5334276" y="-64551"/>
                  <a:pt x="5607871" y="38542"/>
                  <a:pt x="5867094" y="0"/>
                </a:cubicBezTo>
                <a:cubicBezTo>
                  <a:pt x="6126317" y="-38542"/>
                  <a:pt x="6313588" y="13947"/>
                  <a:pt x="6453803" y="0"/>
                </a:cubicBezTo>
                <a:cubicBezTo>
                  <a:pt x="6594018" y="-13947"/>
                  <a:pt x="6698545" y="881"/>
                  <a:pt x="6852766" y="0"/>
                </a:cubicBezTo>
                <a:cubicBezTo>
                  <a:pt x="7006987" y="-881"/>
                  <a:pt x="7122099" y="33171"/>
                  <a:pt x="7251728" y="0"/>
                </a:cubicBezTo>
                <a:cubicBezTo>
                  <a:pt x="7381357" y="-33171"/>
                  <a:pt x="7612237" y="50928"/>
                  <a:pt x="7838437" y="0"/>
                </a:cubicBezTo>
                <a:cubicBezTo>
                  <a:pt x="8064637" y="-50928"/>
                  <a:pt x="8023500" y="4706"/>
                  <a:pt x="8143526" y="0"/>
                </a:cubicBezTo>
                <a:cubicBezTo>
                  <a:pt x="8263552" y="-4706"/>
                  <a:pt x="8519264" y="8528"/>
                  <a:pt x="8636362" y="0"/>
                </a:cubicBezTo>
                <a:cubicBezTo>
                  <a:pt x="8753460" y="-8528"/>
                  <a:pt x="9224229" y="58540"/>
                  <a:pt x="9387350" y="0"/>
                </a:cubicBezTo>
                <a:cubicBezTo>
                  <a:pt x="9403203" y="233190"/>
                  <a:pt x="9336353" y="384244"/>
                  <a:pt x="9387350" y="519373"/>
                </a:cubicBezTo>
                <a:cubicBezTo>
                  <a:pt x="9438347" y="654502"/>
                  <a:pt x="9383072" y="918875"/>
                  <a:pt x="9387350" y="1038746"/>
                </a:cubicBezTo>
                <a:cubicBezTo>
                  <a:pt x="9391628" y="1158617"/>
                  <a:pt x="9386783" y="1396087"/>
                  <a:pt x="9387350" y="1500411"/>
                </a:cubicBezTo>
                <a:cubicBezTo>
                  <a:pt x="9387917" y="1604735"/>
                  <a:pt x="9383124" y="1781432"/>
                  <a:pt x="9387350" y="1923604"/>
                </a:cubicBezTo>
                <a:cubicBezTo>
                  <a:pt x="9217657" y="1947022"/>
                  <a:pt x="9025057" y="1865568"/>
                  <a:pt x="8894514" y="1923604"/>
                </a:cubicBezTo>
                <a:cubicBezTo>
                  <a:pt x="8763971" y="1981640"/>
                  <a:pt x="8459522" y="1850709"/>
                  <a:pt x="8213931" y="1923604"/>
                </a:cubicBezTo>
                <a:cubicBezTo>
                  <a:pt x="7968340" y="1996499"/>
                  <a:pt x="7980143" y="1910164"/>
                  <a:pt x="7814969" y="1923604"/>
                </a:cubicBezTo>
                <a:cubicBezTo>
                  <a:pt x="7649795" y="1937044"/>
                  <a:pt x="7460371" y="1843650"/>
                  <a:pt x="7134386" y="1923604"/>
                </a:cubicBezTo>
                <a:cubicBezTo>
                  <a:pt x="6808401" y="2003558"/>
                  <a:pt x="6966865" y="1921890"/>
                  <a:pt x="6829297" y="1923604"/>
                </a:cubicBezTo>
                <a:cubicBezTo>
                  <a:pt x="6691729" y="1925318"/>
                  <a:pt x="6656737" y="1917728"/>
                  <a:pt x="6524208" y="1923604"/>
                </a:cubicBezTo>
                <a:cubicBezTo>
                  <a:pt x="6391679" y="1929480"/>
                  <a:pt x="6205236" y="1870148"/>
                  <a:pt x="5937499" y="1923604"/>
                </a:cubicBezTo>
                <a:cubicBezTo>
                  <a:pt x="5669762" y="1977060"/>
                  <a:pt x="5449714" y="1902486"/>
                  <a:pt x="5256916" y="1923604"/>
                </a:cubicBezTo>
                <a:cubicBezTo>
                  <a:pt x="5064118" y="1944722"/>
                  <a:pt x="4940043" y="1918045"/>
                  <a:pt x="4857954" y="1923604"/>
                </a:cubicBezTo>
                <a:cubicBezTo>
                  <a:pt x="4775865" y="1929163"/>
                  <a:pt x="4356571" y="1849575"/>
                  <a:pt x="4177371" y="1923604"/>
                </a:cubicBezTo>
                <a:cubicBezTo>
                  <a:pt x="3998171" y="1997633"/>
                  <a:pt x="3661580" y="1845728"/>
                  <a:pt x="3496788" y="1923604"/>
                </a:cubicBezTo>
                <a:cubicBezTo>
                  <a:pt x="3331996" y="2001480"/>
                  <a:pt x="2886148" y="1832527"/>
                  <a:pt x="2722332" y="1923604"/>
                </a:cubicBezTo>
                <a:cubicBezTo>
                  <a:pt x="2558516" y="2014681"/>
                  <a:pt x="2517971" y="1912665"/>
                  <a:pt x="2323369" y="1923604"/>
                </a:cubicBezTo>
                <a:cubicBezTo>
                  <a:pt x="2128767" y="1934543"/>
                  <a:pt x="1928919" y="1912396"/>
                  <a:pt x="1642786" y="1923604"/>
                </a:cubicBezTo>
                <a:cubicBezTo>
                  <a:pt x="1356653" y="1934812"/>
                  <a:pt x="1404033" y="1915478"/>
                  <a:pt x="1243824" y="1923604"/>
                </a:cubicBezTo>
                <a:cubicBezTo>
                  <a:pt x="1083615" y="1931730"/>
                  <a:pt x="983020" y="1888970"/>
                  <a:pt x="844862" y="1923604"/>
                </a:cubicBezTo>
                <a:cubicBezTo>
                  <a:pt x="706704" y="1958238"/>
                  <a:pt x="303474" y="1887676"/>
                  <a:pt x="0" y="1923604"/>
                </a:cubicBezTo>
                <a:cubicBezTo>
                  <a:pt x="-20547" y="1809197"/>
                  <a:pt x="50958" y="1548363"/>
                  <a:pt x="0" y="1404231"/>
                </a:cubicBezTo>
                <a:cubicBezTo>
                  <a:pt x="-50958" y="1260099"/>
                  <a:pt x="210" y="1095439"/>
                  <a:pt x="0" y="884858"/>
                </a:cubicBezTo>
                <a:cubicBezTo>
                  <a:pt x="-210" y="674277"/>
                  <a:pt x="33687" y="411688"/>
                  <a:pt x="0" y="0"/>
                </a:cubicBezTo>
                <a:close/>
              </a:path>
            </a:pathLst>
          </a:custGeom>
          <a:noFill/>
          <a:ln w="19050">
            <a:solidFill>
              <a:schemeClr val="accent4"/>
            </a:solidFill>
            <a:extLst>
              <a:ext uri="{C807C97D-BFC1-408E-A445-0C87EB9F89A2}">
                <ask:lineSketchStyleProps xmlns:ask="http://schemas.microsoft.com/office/drawing/2018/sketchyshapes" sd="2243288583">
                  <a:prstGeom prst="rect">
                    <a:avLst/>
                  </a:prstGeom>
                  <ask:type>
                    <ask:lineSketchScribble/>
                  </ask:type>
                </ask:lineSketchStyleProps>
              </a:ext>
            </a:extLst>
          </a:ln>
        </p:spPr>
        <p:txBody>
          <a:bodyPr wrap="square" rtlCol="0">
            <a:spAutoFit/>
          </a:bodyPr>
          <a:lstStyle/>
          <a:p>
            <a:r>
              <a:rPr lang="en-US" sz="1700"/>
              <a:t>Upper Range of Penalty Amounts for Per Day Civil Money Penalty </a:t>
            </a:r>
          </a:p>
          <a:p>
            <a:endParaRPr lang="en-US" sz="1700"/>
          </a:p>
          <a:p>
            <a:r>
              <a:rPr lang="en-US" sz="1700"/>
              <a:t>Penalties in the range of $3,050 to $10,000 per day may be imposed for deficiencies constituting immediate jeopardy. Penalties may also be in the upper range of penalty amounts for deficiencies when immediate jeopardy does not exist if a penalty in the lower range of penalty amounts was previously imposed and the deficiencies in the same regulatory grouping are repeated. Repeated deficiencies are defined in §7516.3. </a:t>
            </a:r>
          </a:p>
        </p:txBody>
      </p:sp>
      <p:sp>
        <p:nvSpPr>
          <p:cNvPr id="11" name="TextBox 10">
            <a:extLst>
              <a:ext uri="{FF2B5EF4-FFF2-40B4-BE49-F238E27FC236}">
                <a16:creationId xmlns:a16="http://schemas.microsoft.com/office/drawing/2014/main" id="{F581B5B0-154B-DA53-F0A5-B403B926330F}"/>
              </a:ext>
            </a:extLst>
          </p:cNvPr>
          <p:cNvSpPr txBox="1"/>
          <p:nvPr/>
        </p:nvSpPr>
        <p:spPr>
          <a:xfrm>
            <a:off x="2723967" y="3511022"/>
            <a:ext cx="9387349" cy="2446824"/>
          </a:xfrm>
          <a:custGeom>
            <a:gdLst>
              <a:gd name="connsiteX0" fmla="*/ 0 w 9387349"/>
              <a:gd name="connsiteY0" fmla="*/ 0 h 2446824"/>
              <a:gd name="connsiteX1" fmla="*/ 774456 w 9387349"/>
              <a:gd name="connsiteY1" fmla="*/ 0 h 2446824"/>
              <a:gd name="connsiteX2" fmla="*/ 1079545 w 9387349"/>
              <a:gd name="connsiteY2" fmla="*/ 0 h 2446824"/>
              <a:gd name="connsiteX3" fmla="*/ 1666254 w 9387349"/>
              <a:gd name="connsiteY3" fmla="*/ 0 h 2446824"/>
              <a:gd name="connsiteX4" fmla="*/ 2159090 w 9387349"/>
              <a:gd name="connsiteY4" fmla="*/ 0 h 2446824"/>
              <a:gd name="connsiteX5" fmla="*/ 2651926 w 9387349"/>
              <a:gd name="connsiteY5" fmla="*/ 0 h 2446824"/>
              <a:gd name="connsiteX6" fmla="*/ 3238635 w 9387349"/>
              <a:gd name="connsiteY6" fmla="*/ 0 h 2446824"/>
              <a:gd name="connsiteX7" fmla="*/ 3637598 w 9387349"/>
              <a:gd name="connsiteY7" fmla="*/ 0 h 2446824"/>
              <a:gd name="connsiteX8" fmla="*/ 4318181 w 9387349"/>
              <a:gd name="connsiteY8" fmla="*/ 0 h 2446824"/>
              <a:gd name="connsiteX9" fmla="*/ 4717143 w 9387349"/>
              <a:gd name="connsiteY9" fmla="*/ 0 h 2446824"/>
              <a:gd name="connsiteX10" fmla="*/ 5022232 w 9387349"/>
              <a:gd name="connsiteY10" fmla="*/ 0 h 2446824"/>
              <a:gd name="connsiteX11" fmla="*/ 5421194 w 9387349"/>
              <a:gd name="connsiteY11" fmla="*/ 0 h 2446824"/>
              <a:gd name="connsiteX12" fmla="*/ 6007903 w 9387349"/>
              <a:gd name="connsiteY12" fmla="*/ 0 h 2446824"/>
              <a:gd name="connsiteX13" fmla="*/ 6312992 w 9387349"/>
              <a:gd name="connsiteY13" fmla="*/ 0 h 2446824"/>
              <a:gd name="connsiteX14" fmla="*/ 6899702 w 9387349"/>
              <a:gd name="connsiteY14" fmla="*/ 0 h 2446824"/>
              <a:gd name="connsiteX15" fmla="*/ 7580284 w 9387349"/>
              <a:gd name="connsiteY15" fmla="*/ 0 h 2446824"/>
              <a:gd name="connsiteX16" fmla="*/ 8260867 w 9387349"/>
              <a:gd name="connsiteY16" fmla="*/ 0 h 2446824"/>
              <a:gd name="connsiteX17" fmla="*/ 8847576 w 9387349"/>
              <a:gd name="connsiteY17" fmla="*/ 0 h 2446824"/>
              <a:gd name="connsiteX18" fmla="*/ 9387349 w 9387349"/>
              <a:gd name="connsiteY18" fmla="*/ 0 h 2446824"/>
              <a:gd name="connsiteX19" fmla="*/ 9387349 w 9387349"/>
              <a:gd name="connsiteY19" fmla="*/ 464897 h 2446824"/>
              <a:gd name="connsiteX20" fmla="*/ 9387349 w 9387349"/>
              <a:gd name="connsiteY20" fmla="*/ 905325 h 2446824"/>
              <a:gd name="connsiteX21" fmla="*/ 9387349 w 9387349"/>
              <a:gd name="connsiteY21" fmla="*/ 1394690 h 2446824"/>
              <a:gd name="connsiteX22" fmla="*/ 9387349 w 9387349"/>
              <a:gd name="connsiteY22" fmla="*/ 1884054 h 2446824"/>
              <a:gd name="connsiteX23" fmla="*/ 9387349 w 9387349"/>
              <a:gd name="connsiteY23" fmla="*/ 2446824 h 2446824"/>
              <a:gd name="connsiteX24" fmla="*/ 8612893 w 9387349"/>
              <a:gd name="connsiteY24" fmla="*/ 2446824 h 2446824"/>
              <a:gd name="connsiteX25" fmla="*/ 7838436 w 9387349"/>
              <a:gd name="connsiteY25" fmla="*/ 2446824 h 2446824"/>
              <a:gd name="connsiteX26" fmla="*/ 7157854 w 9387349"/>
              <a:gd name="connsiteY26" fmla="*/ 2446824 h 2446824"/>
              <a:gd name="connsiteX27" fmla="*/ 6571144 w 9387349"/>
              <a:gd name="connsiteY27" fmla="*/ 2446824 h 2446824"/>
              <a:gd name="connsiteX28" fmla="*/ 6078308 w 9387349"/>
              <a:gd name="connsiteY28" fmla="*/ 2446824 h 2446824"/>
              <a:gd name="connsiteX29" fmla="*/ 5397726 w 9387349"/>
              <a:gd name="connsiteY29" fmla="*/ 2446824 h 2446824"/>
              <a:gd name="connsiteX30" fmla="*/ 4904890 w 9387349"/>
              <a:gd name="connsiteY30" fmla="*/ 2446824 h 2446824"/>
              <a:gd name="connsiteX31" fmla="*/ 4224307 w 9387349"/>
              <a:gd name="connsiteY31" fmla="*/ 2446824 h 2446824"/>
              <a:gd name="connsiteX32" fmla="*/ 3449851 w 9387349"/>
              <a:gd name="connsiteY32" fmla="*/ 2446824 h 2446824"/>
              <a:gd name="connsiteX33" fmla="*/ 2675394 w 9387349"/>
              <a:gd name="connsiteY33" fmla="*/ 2446824 h 2446824"/>
              <a:gd name="connsiteX34" fmla="*/ 2182559 w 9387349"/>
              <a:gd name="connsiteY34" fmla="*/ 2446824 h 2446824"/>
              <a:gd name="connsiteX35" fmla="*/ 1595849 w 9387349"/>
              <a:gd name="connsiteY35" fmla="*/ 2446824 h 2446824"/>
              <a:gd name="connsiteX36" fmla="*/ 915267 w 9387349"/>
              <a:gd name="connsiteY36" fmla="*/ 2446824 h 2446824"/>
              <a:gd name="connsiteX37" fmla="*/ 0 w 9387349"/>
              <a:gd name="connsiteY37" fmla="*/ 2446824 h 2446824"/>
              <a:gd name="connsiteX38" fmla="*/ 0 w 9387349"/>
              <a:gd name="connsiteY38" fmla="*/ 1981927 h 2446824"/>
              <a:gd name="connsiteX39" fmla="*/ 0 w 9387349"/>
              <a:gd name="connsiteY39" fmla="*/ 1492563 h 2446824"/>
              <a:gd name="connsiteX40" fmla="*/ 0 w 9387349"/>
              <a:gd name="connsiteY40" fmla="*/ 1052134 h 2446824"/>
              <a:gd name="connsiteX41" fmla="*/ 0 w 9387349"/>
              <a:gd name="connsiteY41" fmla="*/ 538301 h 2446824"/>
              <a:gd name="connsiteX42" fmla="*/ 0 w 9387349"/>
              <a:gd name="connsiteY42" fmla="*/ 0 h 24468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387349" h="2446824" extrusionOk="0">
                <a:moveTo>
                  <a:pt x="0" y="0"/>
                </a:moveTo>
                <a:cubicBezTo>
                  <a:pt x="213778" y="-29780"/>
                  <a:pt x="421367" y="61210"/>
                  <a:pt x="774456" y="0"/>
                </a:cubicBezTo>
                <a:cubicBezTo>
                  <a:pt x="1127545" y="-61210"/>
                  <a:pt x="982705" y="21277"/>
                  <a:pt x="1079545" y="0"/>
                </a:cubicBezTo>
                <a:cubicBezTo>
                  <a:pt x="1176385" y="-21277"/>
                  <a:pt x="1490095" y="29066"/>
                  <a:pt x="1666254" y="0"/>
                </a:cubicBezTo>
                <a:cubicBezTo>
                  <a:pt x="1842413" y="-29066"/>
                  <a:pt x="1993103" y="14065"/>
                  <a:pt x="2159090" y="0"/>
                </a:cubicBezTo>
                <a:cubicBezTo>
                  <a:pt x="2325077" y="-14065"/>
                  <a:pt x="2453585" y="45179"/>
                  <a:pt x="2651926" y="0"/>
                </a:cubicBezTo>
                <a:cubicBezTo>
                  <a:pt x="2850267" y="-45179"/>
                  <a:pt x="2998073" y="12530"/>
                  <a:pt x="3238635" y="0"/>
                </a:cubicBezTo>
                <a:cubicBezTo>
                  <a:pt x="3479197" y="-12530"/>
                  <a:pt x="3492936" y="28033"/>
                  <a:pt x="3637598" y="0"/>
                </a:cubicBezTo>
                <a:cubicBezTo>
                  <a:pt x="3782260" y="-28033"/>
                  <a:pt x="4005871" y="70950"/>
                  <a:pt x="4318181" y="0"/>
                </a:cubicBezTo>
                <a:cubicBezTo>
                  <a:pt x="4630491" y="-70950"/>
                  <a:pt x="4582903" y="27843"/>
                  <a:pt x="4717143" y="0"/>
                </a:cubicBezTo>
                <a:cubicBezTo>
                  <a:pt x="4851383" y="-27843"/>
                  <a:pt x="4921330" y="23695"/>
                  <a:pt x="5022232" y="0"/>
                </a:cubicBezTo>
                <a:cubicBezTo>
                  <a:pt x="5123134" y="-23695"/>
                  <a:pt x="5251631" y="6358"/>
                  <a:pt x="5421194" y="0"/>
                </a:cubicBezTo>
                <a:cubicBezTo>
                  <a:pt x="5590757" y="-6358"/>
                  <a:pt x="5778658" y="28457"/>
                  <a:pt x="6007903" y="0"/>
                </a:cubicBezTo>
                <a:cubicBezTo>
                  <a:pt x="6237148" y="-28457"/>
                  <a:pt x="6229609" y="12744"/>
                  <a:pt x="6312992" y="0"/>
                </a:cubicBezTo>
                <a:cubicBezTo>
                  <a:pt x="6396375" y="-12744"/>
                  <a:pt x="6679822" y="39642"/>
                  <a:pt x="6899702" y="0"/>
                </a:cubicBezTo>
                <a:cubicBezTo>
                  <a:pt x="7119582" y="-39642"/>
                  <a:pt x="7275517" y="42362"/>
                  <a:pt x="7580284" y="0"/>
                </a:cubicBezTo>
                <a:cubicBezTo>
                  <a:pt x="7885051" y="-42362"/>
                  <a:pt x="8004797" y="54429"/>
                  <a:pt x="8260867" y="0"/>
                </a:cubicBezTo>
                <a:cubicBezTo>
                  <a:pt x="8516937" y="-54429"/>
                  <a:pt x="8627801" y="61489"/>
                  <a:pt x="8847576" y="0"/>
                </a:cubicBezTo>
                <a:cubicBezTo>
                  <a:pt x="9067351" y="-61489"/>
                  <a:pt x="9263745" y="48422"/>
                  <a:pt x="9387349" y="0"/>
                </a:cubicBezTo>
                <a:cubicBezTo>
                  <a:pt x="9428017" y="108685"/>
                  <a:pt x="9344039" y="327269"/>
                  <a:pt x="9387349" y="464897"/>
                </a:cubicBezTo>
                <a:cubicBezTo>
                  <a:pt x="9430659" y="602525"/>
                  <a:pt x="9348068" y="814045"/>
                  <a:pt x="9387349" y="905325"/>
                </a:cubicBezTo>
                <a:cubicBezTo>
                  <a:pt x="9426630" y="996605"/>
                  <a:pt x="9350584" y="1267851"/>
                  <a:pt x="9387349" y="1394690"/>
                </a:cubicBezTo>
                <a:cubicBezTo>
                  <a:pt x="9424114" y="1521530"/>
                  <a:pt x="9347874" y="1662005"/>
                  <a:pt x="9387349" y="1884054"/>
                </a:cubicBezTo>
                <a:cubicBezTo>
                  <a:pt x="9426824" y="2106103"/>
                  <a:pt x="9367644" y="2245416"/>
                  <a:pt x="9387349" y="2446824"/>
                </a:cubicBezTo>
                <a:cubicBezTo>
                  <a:pt x="9109050" y="2504682"/>
                  <a:pt x="8864955" y="2394112"/>
                  <a:pt x="8612893" y="2446824"/>
                </a:cubicBezTo>
                <a:cubicBezTo>
                  <a:pt x="8360831" y="2499536"/>
                  <a:pt x="8163866" y="2392113"/>
                  <a:pt x="7838436" y="2446824"/>
                </a:cubicBezTo>
                <a:cubicBezTo>
                  <a:pt x="7513006" y="2501535"/>
                  <a:pt x="7493728" y="2412908"/>
                  <a:pt x="7157854" y="2446824"/>
                </a:cubicBezTo>
                <a:cubicBezTo>
                  <a:pt x="6821980" y="2480740"/>
                  <a:pt x="6817560" y="2389242"/>
                  <a:pt x="6571144" y="2446824"/>
                </a:cubicBezTo>
                <a:cubicBezTo>
                  <a:pt x="6324728" y="2504406"/>
                  <a:pt x="6235270" y="2388228"/>
                  <a:pt x="6078308" y="2446824"/>
                </a:cubicBezTo>
                <a:cubicBezTo>
                  <a:pt x="5921346" y="2505420"/>
                  <a:pt x="5730229" y="2435909"/>
                  <a:pt x="5397726" y="2446824"/>
                </a:cubicBezTo>
                <a:cubicBezTo>
                  <a:pt x="5065223" y="2457739"/>
                  <a:pt x="5082285" y="2418426"/>
                  <a:pt x="4904890" y="2446824"/>
                </a:cubicBezTo>
                <a:cubicBezTo>
                  <a:pt x="4727495" y="2475222"/>
                  <a:pt x="4415258" y="2444850"/>
                  <a:pt x="4224307" y="2446824"/>
                </a:cubicBezTo>
                <a:cubicBezTo>
                  <a:pt x="4033356" y="2448798"/>
                  <a:pt x="3658412" y="2446363"/>
                  <a:pt x="3449851" y="2446824"/>
                </a:cubicBezTo>
                <a:cubicBezTo>
                  <a:pt x="3241290" y="2447285"/>
                  <a:pt x="2832234" y="2436982"/>
                  <a:pt x="2675394" y="2446824"/>
                </a:cubicBezTo>
                <a:cubicBezTo>
                  <a:pt x="2518554" y="2456666"/>
                  <a:pt x="2298394" y="2419889"/>
                  <a:pt x="2182559" y="2446824"/>
                </a:cubicBezTo>
                <a:cubicBezTo>
                  <a:pt x="2066724" y="2473759"/>
                  <a:pt x="1782457" y="2446302"/>
                  <a:pt x="1595849" y="2446824"/>
                </a:cubicBezTo>
                <a:cubicBezTo>
                  <a:pt x="1409241" y="2447346"/>
                  <a:pt x="1149160" y="2429382"/>
                  <a:pt x="915267" y="2446824"/>
                </a:cubicBezTo>
                <a:cubicBezTo>
                  <a:pt x="681374" y="2464266"/>
                  <a:pt x="324240" y="2435161"/>
                  <a:pt x="0" y="2446824"/>
                </a:cubicBezTo>
                <a:cubicBezTo>
                  <a:pt x="-33669" y="2223741"/>
                  <a:pt x="16041" y="2083581"/>
                  <a:pt x="0" y="1981927"/>
                </a:cubicBezTo>
                <a:cubicBezTo>
                  <a:pt x="-16041" y="1880273"/>
                  <a:pt x="19693" y="1603310"/>
                  <a:pt x="0" y="1492563"/>
                </a:cubicBezTo>
                <a:cubicBezTo>
                  <a:pt x="-19693" y="1381816"/>
                  <a:pt x="12470" y="1271550"/>
                  <a:pt x="0" y="1052134"/>
                </a:cubicBezTo>
                <a:cubicBezTo>
                  <a:pt x="-12470" y="832718"/>
                  <a:pt x="7337" y="749122"/>
                  <a:pt x="0" y="538301"/>
                </a:cubicBezTo>
                <a:cubicBezTo>
                  <a:pt x="-7337" y="327480"/>
                  <a:pt x="7651" y="251087"/>
                  <a:pt x="0" y="0"/>
                </a:cubicBezTo>
                <a:close/>
              </a:path>
            </a:pathLst>
          </a:custGeom>
          <a:noFill/>
          <a:ln w="19050">
            <a:solidFill>
              <a:schemeClr val="accent1"/>
            </a:solidFill>
            <a:extLst>
              <a:ext uri="{C807C97D-BFC1-408E-A445-0C87EB9F89A2}">
                <ask:lineSketchStyleProps xmlns:ask="http://schemas.microsoft.com/office/drawing/2018/sketchyshapes" sd="3071291046">
                  <a:prstGeom prst="rect">
                    <a:avLst/>
                  </a:prstGeom>
                  <ask:type>
                    <ask:lineSketchScribble/>
                  </ask:type>
                </ask:lineSketchStyleProps>
              </a:ext>
            </a:extLst>
          </a:ln>
        </p:spPr>
        <p:txBody>
          <a:bodyPr wrap="square" rtlCol="0">
            <a:spAutoFit/>
          </a:bodyPr>
          <a:lstStyle/>
          <a:p>
            <a:r>
              <a:rPr lang="en-US" sz="1700"/>
              <a:t>Range of Per Instance Penalty Amounts </a:t>
            </a:r>
          </a:p>
          <a:p>
            <a:endParaRPr lang="en-US" sz="1700"/>
          </a:p>
          <a:p>
            <a:r>
              <a:rPr lang="en-US" sz="1700"/>
              <a:t>Penalties in the range of $1,000 to $10,000 per instance(s) may be imposed for noncompliance that constitutes actual harm, or  for noncompliance that has the potential for more than minimal harm. The terminology “per instance” is not used to suggest that only one instance of noncompliance may be assigned a civil money penalty. There can be more than one instance of noncompliance identified during a survey where the State utilizes the per instance civil money penalty as an enforcement remedy. The total dollar amount of the civil money penalty for the instance or multiple instances of noncompliance may not exceed $10,000 for that specific survey, and may not be less than $1,000 per instance.</a:t>
            </a:r>
          </a:p>
        </p:txBody>
      </p:sp>
    </p:spTree>
    <p:extLst>
      <p:ext uri="{BB962C8B-B14F-4D97-AF65-F5344CB8AC3E}">
        <p14:creationId xmlns:p14="http://schemas.microsoft.com/office/powerpoint/2010/main" val="311348949"/>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16</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CMP Analytic Tool and User Guide</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ED578B71-6C52-A8C0-CE4C-A593A57BA1C1}"/>
              </a:ext>
            </a:extLst>
          </p:cNvPr>
          <p:cNvPicPr>
            <a:picLocks noChangeAspect="1"/>
          </p:cNvPicPr>
          <p:nvPr/>
        </p:nvPicPr>
        <p:blipFill>
          <a:blip r:embed="rId3"/>
          <a:stretch>
            <a:fillRect/>
          </a:stretch>
        </p:blipFill>
        <p:spPr>
          <a:xfrm>
            <a:off x="527869" y="1260857"/>
            <a:ext cx="3729317" cy="4548817"/>
          </a:xfrm>
          <a:prstGeom prst="rect">
            <a:avLst/>
          </a:prstGeom>
        </p:spPr>
      </p:pic>
      <p:sp>
        <p:nvSpPr>
          <p:cNvPr id="11" name="TextBox 10">
            <a:extLst>
              <a:ext uri="{FF2B5EF4-FFF2-40B4-BE49-F238E27FC236}">
                <a16:creationId xmlns:a16="http://schemas.microsoft.com/office/drawing/2014/main" id="{B1C440B8-2611-848F-7CC0-8BA588E4B7DF}"/>
              </a:ext>
            </a:extLst>
          </p:cNvPr>
          <p:cNvSpPr txBox="1"/>
          <p:nvPr/>
        </p:nvSpPr>
        <p:spPr>
          <a:xfrm>
            <a:off x="5038165" y="1422956"/>
            <a:ext cx="6625965" cy="3754874"/>
          </a:xfrm>
          <a:prstGeom prst="rect">
            <a:avLst/>
          </a:prstGeom>
          <a:noFill/>
        </p:spPr>
        <p:txBody>
          <a:bodyPr wrap="square" rtlCol="0">
            <a:spAutoFit/>
          </a:bodyPr>
          <a:lstStyle/>
          <a:p>
            <a:r>
              <a:rPr lang="en-US" sz="1700"/>
              <a:t>All CMS locations are required to use the following CMP Analytic Tool and Instructions: </a:t>
            </a:r>
          </a:p>
          <a:p>
            <a:endParaRPr lang="en-US" sz="1700"/>
          </a:p>
          <a:p>
            <a:pPr marL="342900" indent="-342900">
              <a:buAutoNum type="arabicParenBoth"/>
            </a:pPr>
            <a:r>
              <a:rPr lang="en-US" sz="1700"/>
              <a:t>to choose the appropriate type of CMP to be imposed; and </a:t>
            </a:r>
          </a:p>
          <a:p>
            <a:endParaRPr lang="en-US" sz="1700"/>
          </a:p>
          <a:p>
            <a:r>
              <a:rPr lang="en-US" sz="1700"/>
              <a:t>(2) to calculate the CMP amount, when the  CMS location determines that a CMP is an  appropriate remedy to impose. </a:t>
            </a:r>
          </a:p>
          <a:p>
            <a:endParaRPr lang="en-US" sz="1700"/>
          </a:p>
          <a:p>
            <a:r>
              <a:rPr lang="en-US" sz="1700"/>
              <a:t>The CMS location must complete all sections of the  tool that apply to the type of CMP selected.  Please refer to the </a:t>
            </a:r>
            <a:r>
              <a:rPr lang="en-US" sz="1700">
                <a:hlinkClick r:id="rId4"/>
              </a:rPr>
              <a:t>CMP Analytic Tool User’s Guide </a:t>
            </a:r>
            <a:r>
              <a:rPr lang="en-US" sz="1700"/>
              <a:t>for information about using this tool. Though remedies are usually imposed on Level 3 and Level 4 deficiencies, depending upon the circumstances, CMS locations may impose CMPs for level 2 deficiencies based on the factors listed  in 42 CFR 488.404 and 488.438(f).</a:t>
            </a:r>
          </a:p>
        </p:txBody>
      </p:sp>
    </p:spTree>
    <p:extLst>
      <p:ext uri="{BB962C8B-B14F-4D97-AF65-F5344CB8AC3E}">
        <p14:creationId xmlns:p14="http://schemas.microsoft.com/office/powerpoint/2010/main" val="2000992595"/>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1200329"/>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CMPs, NATCEP and other Enforcement Remedies</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17</a:t>
            </a:fld>
            <a:endParaRPr lang="en-US"/>
          </a:p>
        </p:txBody>
      </p:sp>
      <p:sp>
        <p:nvSpPr>
          <p:cNvPr id="9" name="TextBox 8">
            <a:extLst>
              <a:ext uri="{FF2B5EF4-FFF2-40B4-BE49-F238E27FC236}">
                <a16:creationId xmlns:a16="http://schemas.microsoft.com/office/drawing/2014/main" id="{107D9202-E8CE-28A5-BA51-55D77EC26EC9}"/>
              </a:ext>
            </a:extLst>
          </p:cNvPr>
          <p:cNvSpPr txBox="1"/>
          <p:nvPr/>
        </p:nvSpPr>
        <p:spPr>
          <a:xfrm>
            <a:off x="1828800" y="2182505"/>
            <a:ext cx="7932291" cy="2492990"/>
          </a:xfrm>
          <a:custGeom>
            <a:gdLst>
              <a:gd name="connsiteX0" fmla="*/ 0 w 7932291"/>
              <a:gd name="connsiteY0" fmla="*/ 0 h 2492990"/>
              <a:gd name="connsiteX1" fmla="*/ 725238 w 7932291"/>
              <a:gd name="connsiteY1" fmla="*/ 0 h 2492990"/>
              <a:gd name="connsiteX2" fmla="*/ 1053862 w 7932291"/>
              <a:gd name="connsiteY2" fmla="*/ 0 h 2492990"/>
              <a:gd name="connsiteX3" fmla="*/ 1779100 w 7932291"/>
              <a:gd name="connsiteY3" fmla="*/ 0 h 2492990"/>
              <a:gd name="connsiteX4" fmla="*/ 2107723 w 7932291"/>
              <a:gd name="connsiteY4" fmla="*/ 0 h 2492990"/>
              <a:gd name="connsiteX5" fmla="*/ 2436347 w 7932291"/>
              <a:gd name="connsiteY5" fmla="*/ 0 h 2492990"/>
              <a:gd name="connsiteX6" fmla="*/ 3161585 w 7932291"/>
              <a:gd name="connsiteY6" fmla="*/ 0 h 2492990"/>
              <a:gd name="connsiteX7" fmla="*/ 3728177 w 7932291"/>
              <a:gd name="connsiteY7" fmla="*/ 0 h 2492990"/>
              <a:gd name="connsiteX8" fmla="*/ 4215446 w 7932291"/>
              <a:gd name="connsiteY8" fmla="*/ 0 h 2492990"/>
              <a:gd name="connsiteX9" fmla="*/ 4544070 w 7932291"/>
              <a:gd name="connsiteY9" fmla="*/ 0 h 2492990"/>
              <a:gd name="connsiteX10" fmla="*/ 5110662 w 7932291"/>
              <a:gd name="connsiteY10" fmla="*/ 0 h 2492990"/>
              <a:gd name="connsiteX11" fmla="*/ 5677254 w 7932291"/>
              <a:gd name="connsiteY11" fmla="*/ 0 h 2492990"/>
              <a:gd name="connsiteX12" fmla="*/ 6402492 w 7932291"/>
              <a:gd name="connsiteY12" fmla="*/ 0 h 2492990"/>
              <a:gd name="connsiteX13" fmla="*/ 7127730 w 7932291"/>
              <a:gd name="connsiteY13" fmla="*/ 0 h 2492990"/>
              <a:gd name="connsiteX14" fmla="*/ 7932291 w 7932291"/>
              <a:gd name="connsiteY14" fmla="*/ 0 h 2492990"/>
              <a:gd name="connsiteX15" fmla="*/ 7932291 w 7932291"/>
              <a:gd name="connsiteY15" fmla="*/ 423808 h 2492990"/>
              <a:gd name="connsiteX16" fmla="*/ 7932291 w 7932291"/>
              <a:gd name="connsiteY16" fmla="*/ 947336 h 2492990"/>
              <a:gd name="connsiteX17" fmla="*/ 7932291 w 7932291"/>
              <a:gd name="connsiteY17" fmla="*/ 1421004 h 2492990"/>
              <a:gd name="connsiteX18" fmla="*/ 7932291 w 7932291"/>
              <a:gd name="connsiteY18" fmla="*/ 1869743 h 2492990"/>
              <a:gd name="connsiteX19" fmla="*/ 7932291 w 7932291"/>
              <a:gd name="connsiteY19" fmla="*/ 2492990 h 2492990"/>
              <a:gd name="connsiteX20" fmla="*/ 7365699 w 7932291"/>
              <a:gd name="connsiteY20" fmla="*/ 2492990 h 2492990"/>
              <a:gd name="connsiteX21" fmla="*/ 6799107 w 7932291"/>
              <a:gd name="connsiteY21" fmla="*/ 2492990 h 2492990"/>
              <a:gd name="connsiteX22" fmla="*/ 6232514 w 7932291"/>
              <a:gd name="connsiteY22" fmla="*/ 2492990 h 2492990"/>
              <a:gd name="connsiteX23" fmla="*/ 5665922 w 7932291"/>
              <a:gd name="connsiteY23" fmla="*/ 2492990 h 2492990"/>
              <a:gd name="connsiteX24" fmla="*/ 5178653 w 7932291"/>
              <a:gd name="connsiteY24" fmla="*/ 2492990 h 2492990"/>
              <a:gd name="connsiteX25" fmla="*/ 4770706 w 7932291"/>
              <a:gd name="connsiteY25" fmla="*/ 2492990 h 2492990"/>
              <a:gd name="connsiteX26" fmla="*/ 4362760 w 7932291"/>
              <a:gd name="connsiteY26" fmla="*/ 2492990 h 2492990"/>
              <a:gd name="connsiteX27" fmla="*/ 3954814 w 7932291"/>
              <a:gd name="connsiteY27" fmla="*/ 2492990 h 2492990"/>
              <a:gd name="connsiteX28" fmla="*/ 3308899 w 7932291"/>
              <a:gd name="connsiteY28" fmla="*/ 2492990 h 2492990"/>
              <a:gd name="connsiteX29" fmla="*/ 2662983 w 7932291"/>
              <a:gd name="connsiteY29" fmla="*/ 2492990 h 2492990"/>
              <a:gd name="connsiteX30" fmla="*/ 1937745 w 7932291"/>
              <a:gd name="connsiteY30" fmla="*/ 2492990 h 2492990"/>
              <a:gd name="connsiteX31" fmla="*/ 1450476 w 7932291"/>
              <a:gd name="connsiteY31" fmla="*/ 2492990 h 2492990"/>
              <a:gd name="connsiteX32" fmla="*/ 1121853 w 7932291"/>
              <a:gd name="connsiteY32" fmla="*/ 2492990 h 2492990"/>
              <a:gd name="connsiteX33" fmla="*/ 793229 w 7932291"/>
              <a:gd name="connsiteY33" fmla="*/ 2492990 h 2492990"/>
              <a:gd name="connsiteX34" fmla="*/ 0 w 7932291"/>
              <a:gd name="connsiteY34" fmla="*/ 2492990 h 2492990"/>
              <a:gd name="connsiteX35" fmla="*/ 0 w 7932291"/>
              <a:gd name="connsiteY35" fmla="*/ 2019322 h 2492990"/>
              <a:gd name="connsiteX36" fmla="*/ 0 w 7932291"/>
              <a:gd name="connsiteY36" fmla="*/ 1570584 h 2492990"/>
              <a:gd name="connsiteX37" fmla="*/ 0 w 7932291"/>
              <a:gd name="connsiteY37" fmla="*/ 1071986 h 2492990"/>
              <a:gd name="connsiteX38" fmla="*/ 0 w 7932291"/>
              <a:gd name="connsiteY38" fmla="*/ 598318 h 2492990"/>
              <a:gd name="connsiteX39" fmla="*/ 0 w 7932291"/>
              <a:gd name="connsiteY39" fmla="*/ 0 h 24929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32291" h="2492990" extrusionOk="0">
                <a:moveTo>
                  <a:pt x="0" y="0"/>
                </a:moveTo>
                <a:cubicBezTo>
                  <a:pt x="189256" y="-59548"/>
                  <a:pt x="405743" y="15959"/>
                  <a:pt x="725238" y="0"/>
                </a:cubicBezTo>
                <a:cubicBezTo>
                  <a:pt x="1044733" y="-15959"/>
                  <a:pt x="890827" y="30750"/>
                  <a:pt x="1053862" y="0"/>
                </a:cubicBezTo>
                <a:cubicBezTo>
                  <a:pt x="1216897" y="-30750"/>
                  <a:pt x="1450212" y="6294"/>
                  <a:pt x="1779100" y="0"/>
                </a:cubicBezTo>
                <a:cubicBezTo>
                  <a:pt x="2107988" y="-6294"/>
                  <a:pt x="1954979" y="11341"/>
                  <a:pt x="2107723" y="0"/>
                </a:cubicBezTo>
                <a:cubicBezTo>
                  <a:pt x="2260467" y="-11341"/>
                  <a:pt x="2324769" y="11238"/>
                  <a:pt x="2436347" y="0"/>
                </a:cubicBezTo>
                <a:cubicBezTo>
                  <a:pt x="2547925" y="-11238"/>
                  <a:pt x="2927030" y="79111"/>
                  <a:pt x="3161585" y="0"/>
                </a:cubicBezTo>
                <a:cubicBezTo>
                  <a:pt x="3396140" y="-79111"/>
                  <a:pt x="3528504" y="22139"/>
                  <a:pt x="3728177" y="0"/>
                </a:cubicBezTo>
                <a:cubicBezTo>
                  <a:pt x="3927850" y="-22139"/>
                  <a:pt x="4102019" y="41884"/>
                  <a:pt x="4215446" y="0"/>
                </a:cubicBezTo>
                <a:cubicBezTo>
                  <a:pt x="4328873" y="-41884"/>
                  <a:pt x="4405278" y="23717"/>
                  <a:pt x="4544070" y="0"/>
                </a:cubicBezTo>
                <a:cubicBezTo>
                  <a:pt x="4682862" y="-23717"/>
                  <a:pt x="4915270" y="44787"/>
                  <a:pt x="5110662" y="0"/>
                </a:cubicBezTo>
                <a:cubicBezTo>
                  <a:pt x="5306054" y="-44787"/>
                  <a:pt x="5409852" y="59068"/>
                  <a:pt x="5677254" y="0"/>
                </a:cubicBezTo>
                <a:cubicBezTo>
                  <a:pt x="5944656" y="-59068"/>
                  <a:pt x="6088844" y="62375"/>
                  <a:pt x="6402492" y="0"/>
                </a:cubicBezTo>
                <a:cubicBezTo>
                  <a:pt x="6716140" y="-62375"/>
                  <a:pt x="6842219" y="42801"/>
                  <a:pt x="7127730" y="0"/>
                </a:cubicBezTo>
                <a:cubicBezTo>
                  <a:pt x="7413241" y="-42801"/>
                  <a:pt x="7684884" y="92495"/>
                  <a:pt x="7932291" y="0"/>
                </a:cubicBezTo>
                <a:cubicBezTo>
                  <a:pt x="7933482" y="169944"/>
                  <a:pt x="7892195" y="301485"/>
                  <a:pt x="7932291" y="423808"/>
                </a:cubicBezTo>
                <a:cubicBezTo>
                  <a:pt x="7972387" y="546131"/>
                  <a:pt x="7873546" y="808754"/>
                  <a:pt x="7932291" y="947336"/>
                </a:cubicBezTo>
                <a:cubicBezTo>
                  <a:pt x="7991036" y="1085918"/>
                  <a:pt x="7915274" y="1235738"/>
                  <a:pt x="7932291" y="1421004"/>
                </a:cubicBezTo>
                <a:cubicBezTo>
                  <a:pt x="7949308" y="1606270"/>
                  <a:pt x="7901222" y="1675328"/>
                  <a:pt x="7932291" y="1869743"/>
                </a:cubicBezTo>
                <a:cubicBezTo>
                  <a:pt x="7963360" y="2064158"/>
                  <a:pt x="7883319" y="2182905"/>
                  <a:pt x="7932291" y="2492990"/>
                </a:cubicBezTo>
                <a:cubicBezTo>
                  <a:pt x="7749143" y="2526729"/>
                  <a:pt x="7539169" y="2461022"/>
                  <a:pt x="7365699" y="2492990"/>
                </a:cubicBezTo>
                <a:cubicBezTo>
                  <a:pt x="7192229" y="2524958"/>
                  <a:pt x="6920839" y="2454809"/>
                  <a:pt x="6799107" y="2492990"/>
                </a:cubicBezTo>
                <a:cubicBezTo>
                  <a:pt x="6677375" y="2531171"/>
                  <a:pt x="6355437" y="2475065"/>
                  <a:pt x="6232514" y="2492990"/>
                </a:cubicBezTo>
                <a:cubicBezTo>
                  <a:pt x="6109591" y="2510915"/>
                  <a:pt x="5874744" y="2465445"/>
                  <a:pt x="5665922" y="2492990"/>
                </a:cubicBezTo>
                <a:cubicBezTo>
                  <a:pt x="5457100" y="2520535"/>
                  <a:pt x="5293393" y="2449616"/>
                  <a:pt x="5178653" y="2492990"/>
                </a:cubicBezTo>
                <a:cubicBezTo>
                  <a:pt x="5063913" y="2536364"/>
                  <a:pt x="4962992" y="2484102"/>
                  <a:pt x="4770706" y="2492990"/>
                </a:cubicBezTo>
                <a:cubicBezTo>
                  <a:pt x="4578420" y="2501878"/>
                  <a:pt x="4556237" y="2460220"/>
                  <a:pt x="4362760" y="2492990"/>
                </a:cubicBezTo>
                <a:cubicBezTo>
                  <a:pt x="4169283" y="2525760"/>
                  <a:pt x="4137568" y="2456829"/>
                  <a:pt x="3954814" y="2492990"/>
                </a:cubicBezTo>
                <a:cubicBezTo>
                  <a:pt x="3772060" y="2529151"/>
                  <a:pt x="3522298" y="2486113"/>
                  <a:pt x="3308899" y="2492990"/>
                </a:cubicBezTo>
                <a:cubicBezTo>
                  <a:pt x="3095500" y="2499867"/>
                  <a:pt x="2830133" y="2426876"/>
                  <a:pt x="2662983" y="2492990"/>
                </a:cubicBezTo>
                <a:cubicBezTo>
                  <a:pt x="2495833" y="2559104"/>
                  <a:pt x="2256946" y="2453602"/>
                  <a:pt x="1937745" y="2492990"/>
                </a:cubicBezTo>
                <a:cubicBezTo>
                  <a:pt x="1618544" y="2532378"/>
                  <a:pt x="1658265" y="2443352"/>
                  <a:pt x="1450476" y="2492990"/>
                </a:cubicBezTo>
                <a:cubicBezTo>
                  <a:pt x="1242687" y="2542628"/>
                  <a:pt x="1198918" y="2458569"/>
                  <a:pt x="1121853" y="2492990"/>
                </a:cubicBezTo>
                <a:cubicBezTo>
                  <a:pt x="1044788" y="2527411"/>
                  <a:pt x="879409" y="2460086"/>
                  <a:pt x="793229" y="2492990"/>
                </a:cubicBezTo>
                <a:cubicBezTo>
                  <a:pt x="707049" y="2525894"/>
                  <a:pt x="341863" y="2480173"/>
                  <a:pt x="0" y="2492990"/>
                </a:cubicBezTo>
                <a:cubicBezTo>
                  <a:pt x="-18786" y="2265589"/>
                  <a:pt x="279" y="2196941"/>
                  <a:pt x="0" y="2019322"/>
                </a:cubicBezTo>
                <a:cubicBezTo>
                  <a:pt x="-279" y="1841703"/>
                  <a:pt x="48974" y="1788021"/>
                  <a:pt x="0" y="1570584"/>
                </a:cubicBezTo>
                <a:cubicBezTo>
                  <a:pt x="-48974" y="1353147"/>
                  <a:pt x="23093" y="1180928"/>
                  <a:pt x="0" y="1071986"/>
                </a:cubicBezTo>
                <a:cubicBezTo>
                  <a:pt x="-23093" y="963044"/>
                  <a:pt x="55830" y="794490"/>
                  <a:pt x="0" y="598318"/>
                </a:cubicBezTo>
                <a:cubicBezTo>
                  <a:pt x="-55830" y="402146"/>
                  <a:pt x="63476" y="155196"/>
                  <a:pt x="0" y="0"/>
                </a:cubicBezTo>
                <a:close/>
              </a:path>
            </a:pathLst>
          </a:custGeom>
          <a:noFill/>
          <a:ln>
            <a:solidFill>
              <a:schemeClr val="tx1"/>
            </a:solidFill>
            <a:extLst>
              <a:ext uri="{C807C97D-BFC1-408E-A445-0C87EB9F89A2}">
                <ask:lineSketchStyleProps xmlns:ask="http://schemas.microsoft.com/office/drawing/2018/sketchyshapes" sd="2640294349">
                  <a:prstGeom prst="rect">
                    <a:avLst/>
                  </a:prstGeom>
                  <ask:type>
                    <ask:lineSketchScribble/>
                  </ask:type>
                </ask:lineSketchStyleProps>
              </a:ext>
            </a:extLst>
          </a:ln>
        </p:spPr>
        <p:txBody>
          <a:bodyPr wrap="square">
            <a:spAutoFit/>
          </a:bodyPr>
          <a:lstStyle/>
          <a:p>
            <a:pPr algn="ctr"/>
            <a:r>
              <a:rPr lang="en-US" sz="2400"/>
              <a:t>NATCEP</a:t>
            </a:r>
          </a:p>
          <a:p>
            <a:r>
              <a:rPr lang="en-US" sz="1600"/>
              <a:t>The Centers for Medicare and Medicaid Services (CMS) recently directed Kansas Department for Aging and Disability Services (KDADS) to change the way the Nurse Aide Training and Competency Evaluation/Competency Evaluation Program (NATCEP/CEP) disapproval criteria is applied to findings of past noncompliance (PNC). KDADS was informed that a PNC deficiency that meets Substandard Quality of Care (SQC) requirements, as defined in 42 CFR 488.301, is considered a triggering event for NATCEP/CEP disapprovals. </a:t>
            </a:r>
          </a:p>
          <a:p>
            <a:endParaRPr lang="en-US" sz="1200">
              <a:solidFill>
                <a:schemeClr val="bg1"/>
              </a:solidFill>
            </a:endParaRPr>
          </a:p>
          <a:p>
            <a:r>
              <a:rPr lang="en-US" sz="1200"/>
              <a:t>For questions or more information regarding this direction from CMS please reach out to Patricia Purdon at patricia.purdon@ks.gov</a:t>
            </a:r>
          </a:p>
        </p:txBody>
      </p:sp>
    </p:spTree>
    <p:extLst>
      <p:ext uri="{BB962C8B-B14F-4D97-AF65-F5344CB8AC3E}">
        <p14:creationId xmlns:p14="http://schemas.microsoft.com/office/powerpoint/2010/main" val="193720931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Adult Care Home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18</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2550160" y="2428240"/>
            <a:ext cx="8942256" cy="1938992"/>
          </a:xfrm>
          <a:prstGeom prst="rect">
            <a:avLst/>
          </a:prstGeom>
          <a:noFill/>
        </p:spPr>
        <p:txBody>
          <a:bodyPr wrap="none" rtlCol="0">
            <a:spAutoFit/>
          </a:bodyPr>
          <a:lstStyle/>
          <a:p>
            <a:r>
              <a:rPr lang="en-US" sz="2400"/>
              <a:t>Adult Care Home Remedy Authority begins at KSA 39-945 and include:</a:t>
            </a:r>
          </a:p>
          <a:p>
            <a:pPr marL="285750" indent="-285750">
              <a:buFont typeface="Arial" panose="020b0604020202020204" pitchFamily="34" charset="0"/>
              <a:buChar char="•"/>
            </a:pPr>
            <a:r>
              <a:rPr lang="en-US" sz="2400"/>
              <a:t>Correction Order</a:t>
            </a:r>
          </a:p>
          <a:p>
            <a:pPr marL="285750" indent="-285750">
              <a:buFont typeface="Arial" panose="020b0604020202020204" pitchFamily="34" charset="0"/>
              <a:buChar char="•"/>
            </a:pPr>
            <a:r>
              <a:rPr lang="en-US" sz="2400"/>
              <a:t>Civil Penalty</a:t>
            </a:r>
          </a:p>
          <a:p>
            <a:pPr marL="285750" indent="-285750">
              <a:buFont typeface="Arial" panose="020b0604020202020204" pitchFamily="34" charset="0"/>
              <a:buChar char="•"/>
            </a:pPr>
            <a:r>
              <a:rPr lang="en-US" sz="2400"/>
              <a:t>Ban on Admissions</a:t>
            </a:r>
          </a:p>
          <a:p>
            <a:pPr marL="285750" indent="-285750">
              <a:buFont typeface="Arial" panose="020b0604020202020204" pitchFamily="34" charset="0"/>
              <a:buChar char="•"/>
            </a:pPr>
            <a:r>
              <a:rPr lang="en-US" sz="2400"/>
              <a:t>Licensure Denial, Suspension and Revocation</a:t>
            </a:r>
          </a:p>
        </p:txBody>
      </p:sp>
    </p:spTree>
    <p:extLst>
      <p:ext uri="{BB962C8B-B14F-4D97-AF65-F5344CB8AC3E}">
        <p14:creationId xmlns:p14="http://schemas.microsoft.com/office/powerpoint/2010/main" val="954269147"/>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Adult Care Home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19</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Civil Pena</a:t>
            </a:r>
            <a:r>
              <a:rPr lang="en-US" sz="2800" err="1">
                <a:solidFill>
                  <a:prstClr val="white"/>
                </a:solidFill>
                <a:latin typeface="Arial" panose="020b0604020202020204" pitchFamily="34" charset="0"/>
                <a:cs typeface="Arial" panose="020b0604020202020204" pitchFamily="34" charset="0"/>
              </a:rPr>
              <a:t>lties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0" y="1384421"/>
            <a:ext cx="11655972" cy="4739759"/>
          </a:xfrm>
          <a:prstGeom prst="rect">
            <a:avLst/>
          </a:prstGeom>
          <a:noFill/>
        </p:spPr>
        <p:txBody>
          <a:bodyPr wrap="square" rtlCol="0">
            <a:spAutoFit/>
          </a:bodyPr>
          <a:lstStyle/>
          <a:p>
            <a:endParaRPr lang="en-US" sz="2000"/>
          </a:p>
          <a:p>
            <a:pPr marL="285750" indent="-285750">
              <a:buFont typeface="Arial" panose="020b0604020202020204" pitchFamily="34" charset="0"/>
              <a:buChar char="•"/>
            </a:pPr>
            <a:r>
              <a:rPr lang="en-US" sz="2000">
                <a:solidFill>
                  <a:srgbClr val="000000"/>
                </a:solidFill>
              </a:rPr>
              <a:t>Maximum finable amount is </a:t>
            </a:r>
            <a:r>
              <a:rPr lang="en-US" sz="2000" b="0" i="0">
                <a:solidFill>
                  <a:srgbClr val="000000"/>
                </a:solidFill>
                <a:effectLst/>
              </a:rPr>
              <a:t>$500 per day per deficiency but the maximum assessment shall not exceed $2,500*.</a:t>
            </a:r>
          </a:p>
          <a:p>
            <a:pPr marL="285750" indent="-285750">
              <a:buFont typeface="Arial" panose="020b0604020202020204" pitchFamily="34" charset="0"/>
              <a:buChar char="•"/>
            </a:pPr>
            <a:r>
              <a:rPr lang="en-US" sz="2000">
                <a:solidFill>
                  <a:srgbClr val="000000"/>
                </a:solidFill>
              </a:rPr>
              <a:t>Factors for determining fine amount: </a:t>
            </a:r>
          </a:p>
          <a:p>
            <a:pPr marL="342900" indent="398463">
              <a:buAutoNum type="arabicParenBoth"/>
            </a:pPr>
            <a:r>
              <a:rPr lang="en-US" sz="2000" b="0" i="0">
                <a:solidFill>
                  <a:srgbClr val="000000"/>
                </a:solidFill>
                <a:effectLst/>
              </a:rPr>
              <a:t>The severity of the violation; </a:t>
            </a:r>
          </a:p>
          <a:p>
            <a:pPr marL="342900" indent="398463">
              <a:buAutoNum type="arabicParenBoth"/>
            </a:pPr>
            <a:r>
              <a:rPr lang="en-US" sz="2000" b="0" i="0">
                <a:solidFill>
                  <a:srgbClr val="000000"/>
                </a:solidFill>
                <a:effectLst/>
              </a:rPr>
              <a:t>the good faith effort exercised by the adult care home to correct the violation; and </a:t>
            </a:r>
          </a:p>
          <a:p>
            <a:pPr marL="342900" indent="398463">
              <a:buAutoNum type="arabicParenBoth"/>
            </a:pPr>
            <a:r>
              <a:rPr lang="en-US" sz="2000" b="0" i="0">
                <a:solidFill>
                  <a:srgbClr val="000000"/>
                </a:solidFill>
                <a:effectLst/>
              </a:rPr>
              <a:t>the history of compliance of the ownership of the adult care home with the rules and regulations. </a:t>
            </a:r>
          </a:p>
          <a:p>
            <a:pPr marL="342900"/>
            <a:endParaRPr lang="en-US">
              <a:solidFill>
                <a:srgbClr val="000000"/>
              </a:solidFill>
            </a:endParaRPr>
          </a:p>
          <a:p>
            <a:r>
              <a:rPr lang="en-US">
                <a:solidFill>
                  <a:srgbClr val="000000"/>
                </a:solidFill>
              </a:rPr>
              <a:t>*</a:t>
            </a:r>
            <a:r>
              <a:rPr lang="en-US" b="0" i="0">
                <a:solidFill>
                  <a:srgbClr val="000000"/>
                </a:solidFill>
                <a:effectLst/>
              </a:rPr>
              <a:t>If the secretary for aging and disability services determines that an adult care home is in violation of or has violated any requirements, standards or rules and regulations established under the adult care home licensure act which violation can reasonably be determined to have resulted in, caused or posed serious physical harm to a resident, the secretary for aging and disability services in accordance with proceedings under the Kansas administrative procedure act, may assess a civil penalty against the licensee of such adult care home in an amount of not to exceed $1,000 per day per violation for each day the secretary finds that the adult care home was not in compliance with such requirements, standards or rules and regulations but the maximum assessment shall not exceed $10,000.</a:t>
            </a:r>
            <a:endParaRPr lang="en-US">
              <a:solidFill>
                <a:srgbClr val="000000"/>
              </a:solidFill>
            </a:endParaRPr>
          </a:p>
          <a:p>
            <a:endParaRPr lang="en-US"/>
          </a:p>
        </p:txBody>
      </p:sp>
    </p:spTree>
    <p:extLst>
      <p:ext uri="{BB962C8B-B14F-4D97-AF65-F5344CB8AC3E}">
        <p14:creationId xmlns:p14="http://schemas.microsoft.com/office/powerpoint/2010/main" val="163344736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2</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Topics for Today</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FB99CF1E-5916-033B-BACF-8EA940FF8039}"/>
              </a:ext>
            </a:extLst>
          </p:cNvPr>
          <p:cNvSpPr txBox="1"/>
          <p:nvPr/>
        </p:nvSpPr>
        <p:spPr>
          <a:xfrm>
            <a:off x="3421252" y="2175626"/>
            <a:ext cx="6098582" cy="2031325"/>
          </a:xfrm>
          <a:prstGeom prst="rect">
            <a:avLst/>
          </a:prstGeom>
          <a:noFill/>
        </p:spPr>
        <p:txBody>
          <a:bodyPr wrap="square">
            <a:spAutoFit/>
          </a:bodyPr>
          <a:lstStyle/>
          <a:p>
            <a:pPr marL="342900" marR="0" lvl="0" indent="-342900">
              <a:spcBef>
                <a:spcPct val="0"/>
              </a:spcBef>
              <a:spcAft>
                <a:spcPct val="0"/>
              </a:spcAft>
              <a:buFont typeface="+mj-lt"/>
              <a:buAutoNum type="arabicPeriod"/>
            </a:pPr>
            <a:r>
              <a:rPr lang="en-US" sz="1800">
                <a:effectLst/>
                <a:latin typeface="Calibri" panose="020f0502020204030204" pitchFamily="34" charset="0"/>
                <a:ea typeface="Times New Roman" panose="02020603050405020304" pitchFamily="18" charset="0"/>
              </a:rPr>
              <a:t>State Licensed Only involuntary discharge reporting</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pPr>
            <a:r>
              <a:rPr lang="en-US" sz="1800">
                <a:effectLst/>
                <a:latin typeface="Calibri" panose="020f0502020204030204" pitchFamily="34" charset="0"/>
                <a:ea typeface="Times New Roman" panose="02020603050405020304" pitchFamily="18" charset="0"/>
              </a:rPr>
              <a:t>Changes to Continuing Care Retirement Community certification since July 1, 2024</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pPr>
            <a:r>
              <a:rPr lang="en-US" sz="1800">
                <a:effectLst/>
                <a:latin typeface="Calibri" panose="020f0502020204030204" pitchFamily="34" charset="0"/>
                <a:ea typeface="Times New Roman" panose="02020603050405020304" pitchFamily="18" charset="0"/>
              </a:rPr>
              <a:t>Receivership-what is it and how do you apply for it</a:t>
            </a:r>
          </a:p>
          <a:p>
            <a:pPr marL="342900" marR="0" lvl="0" indent="-342900">
              <a:spcBef>
                <a:spcPct val="0"/>
              </a:spcBef>
              <a:spcAft>
                <a:spcPct val="0"/>
              </a:spcAft>
              <a:buFont typeface="+mj-lt"/>
              <a:buAutoNum type="arabicPeriod"/>
            </a:pPr>
            <a:r>
              <a:rPr lang="en-US" sz="1800">
                <a:effectLst/>
                <a:latin typeface="Calibri" panose="020f0502020204030204" pitchFamily="34" charset="0"/>
                <a:ea typeface="Times New Roman" panose="02020603050405020304" pitchFamily="18" charset="0"/>
              </a:rPr>
              <a:t>CMPs, NATCEP and other enforcement remedies</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pPr>
            <a:r>
              <a:rPr lang="en-US" sz="1800">
                <a:effectLst/>
                <a:latin typeface="Calibri" panose="020f0502020204030204" pitchFamily="34" charset="0"/>
                <a:ea typeface="Times New Roman" panose="02020603050405020304" pitchFamily="18" charset="0"/>
              </a:rPr>
              <a:t>Top deficiencies cited</a:t>
            </a:r>
            <a:endParaRPr lang="en-US" sz="1800">
              <a:effectLst/>
              <a:latin typeface="Calibri" panose="020f0502020204030204" pitchFamily="34" charset="0"/>
              <a:ea typeface="Calibri" panose="020f0502020204030204" pitchFamily="34" charset="0"/>
            </a:endParaRPr>
          </a:p>
          <a:p>
            <a:pPr marL="342900" marR="0" lvl="0" indent="-342900">
              <a:spcBef>
                <a:spcPct val="0"/>
              </a:spcBef>
              <a:spcAft>
                <a:spcPct val="0"/>
              </a:spcAft>
              <a:buFont typeface="+mj-lt"/>
              <a:buAutoNum type="arabicPeriod"/>
            </a:pPr>
            <a:r>
              <a:rPr lang="en-US" sz="1800">
                <a:effectLst/>
                <a:latin typeface="Calibri" panose="020f0502020204030204" pitchFamily="34" charset="0"/>
                <a:ea typeface="Times New Roman" panose="02020603050405020304" pitchFamily="18" charset="0"/>
              </a:rPr>
              <a:t>Survey consistency</a:t>
            </a:r>
            <a:endParaRPr lang="en-US"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65880461"/>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20</a:t>
            </a:fld>
            <a:endParaRPr lang="en-US"/>
          </a:p>
        </p:txBody>
      </p:sp>
      <p:sp>
        <p:nvSpPr>
          <p:cNvPr id="8" name="TextBox 7">
            <a:extLst>
              <a:ext uri="{FF2B5EF4-FFF2-40B4-BE49-F238E27FC236}">
                <a16:creationId xmlns:a16="http://schemas.microsoft.com/office/drawing/2014/main" id="{69F6C06A-71B0-0A2A-7D2F-AE7C3CC53DC7}"/>
              </a:ext>
            </a:extLst>
          </p:cNvPr>
          <p:cNvSpPr txBox="1"/>
          <p:nvPr/>
        </p:nvSpPr>
        <p:spPr>
          <a:xfrm>
            <a:off x="6934200" y="701641"/>
            <a:ext cx="6096000" cy="369332"/>
          </a:xfrm>
          <a:prstGeom prst="rect">
            <a:avLst/>
          </a:prstGeom>
          <a:noFill/>
        </p:spPr>
        <p:txBody>
          <a:bodyPr wrap="square">
            <a:spAutoFit/>
          </a:bodyPr>
          <a:lstStyle/>
          <a:p>
            <a:pPr algn="ctr"/>
            <a:r>
              <a:rPr lang="en-US" sz="1800" b="1">
                <a:solidFill>
                  <a:prstClr val="white"/>
                </a:solidFill>
                <a:latin typeface="Arial" panose="020b0604020202020204" pitchFamily="34" charset="0"/>
                <a:cs typeface="Arial" panose="020b0604020202020204" pitchFamily="34" charset="0"/>
              </a:rPr>
              <a:t>State Licensed Only</a:t>
            </a:r>
            <a:endParaRPr lang="en-US" sz="1800" b="1">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B5960FB-4D1B-9FF8-6125-B56749CA0D3C}"/>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Top Cited Deficiencies </a:t>
            </a:r>
            <a:endParaRPr lang="en-US" sz="360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40E7406-A4B2-C965-4BE5-A6AB8BF195FA}"/>
              </a:ext>
            </a:extLst>
          </p:cNvPr>
          <p:cNvPicPr>
            <a:picLocks noChangeAspect="1"/>
          </p:cNvPicPr>
          <p:nvPr/>
        </p:nvPicPr>
        <p:blipFill>
          <a:blip r:embed="rId3"/>
          <a:stretch>
            <a:fillRect/>
          </a:stretch>
        </p:blipFill>
        <p:spPr>
          <a:xfrm>
            <a:off x="522514" y="1583886"/>
            <a:ext cx="5250868" cy="3623839"/>
          </a:xfrm>
          <a:prstGeom prst="rect">
            <a:avLst/>
          </a:prstGeom>
        </p:spPr>
      </p:pic>
      <p:pic>
        <p:nvPicPr>
          <p:cNvPr id="18" name="Picture 17">
            <a:extLst>
              <a:ext uri="{FF2B5EF4-FFF2-40B4-BE49-F238E27FC236}">
                <a16:creationId xmlns:a16="http://schemas.microsoft.com/office/drawing/2014/main" id="{FF589EC0-7AB8-B826-ABCC-02F127E37EF8}"/>
              </a:ext>
            </a:extLst>
          </p:cNvPr>
          <p:cNvPicPr>
            <a:picLocks noChangeAspect="1"/>
          </p:cNvPicPr>
          <p:nvPr/>
        </p:nvPicPr>
        <p:blipFill>
          <a:blip r:embed="rId4"/>
          <a:stretch>
            <a:fillRect/>
          </a:stretch>
        </p:blipFill>
        <p:spPr>
          <a:xfrm>
            <a:off x="6225556" y="1583886"/>
            <a:ext cx="5095555" cy="3488313"/>
          </a:xfrm>
          <a:prstGeom prst="rect">
            <a:avLst/>
          </a:prstGeom>
        </p:spPr>
      </p:pic>
    </p:spTree>
    <p:extLst>
      <p:ext uri="{BB962C8B-B14F-4D97-AF65-F5344CB8AC3E}">
        <p14:creationId xmlns:p14="http://schemas.microsoft.com/office/powerpoint/2010/main" val="133787182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Survey Consistency</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21</a:t>
            </a:fld>
            <a:endParaRPr lang="en-US"/>
          </a:p>
        </p:txBody>
      </p:sp>
      <p:sp>
        <p:nvSpPr>
          <p:cNvPr id="5" name="TextBox 4">
            <a:extLst>
              <a:ext uri="{FF2B5EF4-FFF2-40B4-BE49-F238E27FC236}">
                <a16:creationId xmlns:a16="http://schemas.microsoft.com/office/drawing/2014/main" id="{7D5E3C6B-F136-E629-ACF9-13D8A4B41301}"/>
              </a:ext>
            </a:extLst>
          </p:cNvPr>
          <p:cNvSpPr txBox="1"/>
          <p:nvPr/>
        </p:nvSpPr>
        <p:spPr>
          <a:xfrm>
            <a:off x="6934200" y="701641"/>
            <a:ext cx="6096000" cy="369332"/>
          </a:xfrm>
          <a:prstGeom prst="rect">
            <a:avLst/>
          </a:prstGeom>
          <a:noFill/>
        </p:spPr>
        <p:txBody>
          <a:bodyPr wrap="square">
            <a:spAutoFit/>
          </a:bodyPr>
          <a:lstStyle/>
          <a:p>
            <a:pPr algn="ctr"/>
            <a:r>
              <a:rPr lang="en-US" sz="1800" b="1">
                <a:solidFill>
                  <a:prstClr val="white"/>
                </a:solidFill>
                <a:latin typeface="Arial" panose="020b0604020202020204" pitchFamily="34" charset="0"/>
                <a:cs typeface="Arial" panose="020b0604020202020204" pitchFamily="34" charset="0"/>
              </a:rPr>
              <a:t>State Licensed Only</a:t>
            </a:r>
            <a:endParaRPr lang="en-US" sz="18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F58AB97-6BFE-A961-99C8-99920A066A30}"/>
              </a:ext>
            </a:extLst>
          </p:cNvPr>
          <p:cNvPicPr>
            <a:picLocks noChangeAspect="1"/>
          </p:cNvPicPr>
          <p:nvPr/>
        </p:nvPicPr>
        <p:blipFill>
          <a:blip r:embed="rId3"/>
          <a:stretch>
            <a:fillRect/>
          </a:stretch>
        </p:blipFill>
        <p:spPr>
          <a:xfrm>
            <a:off x="3146928" y="2396753"/>
            <a:ext cx="5100089" cy="3017132"/>
          </a:xfrm>
          <a:prstGeom prst="rect">
            <a:avLst/>
          </a:prstGeom>
        </p:spPr>
      </p:pic>
      <p:pic>
        <p:nvPicPr>
          <p:cNvPr id="11" name="Picture 10">
            <a:extLst>
              <a:ext uri="{FF2B5EF4-FFF2-40B4-BE49-F238E27FC236}">
                <a16:creationId xmlns:a16="http://schemas.microsoft.com/office/drawing/2014/main" id="{E4490E47-3609-DC1D-9BF4-F5FA8AA2C635}"/>
              </a:ext>
            </a:extLst>
          </p:cNvPr>
          <p:cNvPicPr>
            <a:picLocks noChangeAspect="1"/>
          </p:cNvPicPr>
          <p:nvPr/>
        </p:nvPicPr>
        <p:blipFill>
          <a:blip r:embed="rId4"/>
          <a:stretch>
            <a:fillRect/>
          </a:stretch>
        </p:blipFill>
        <p:spPr>
          <a:xfrm>
            <a:off x="4258496" y="1811830"/>
            <a:ext cx="2876951" cy="238158"/>
          </a:xfrm>
          <a:prstGeom prst="rect">
            <a:avLst/>
          </a:prstGeom>
        </p:spPr>
      </p:pic>
    </p:spTree>
    <p:extLst>
      <p:ext uri="{BB962C8B-B14F-4D97-AF65-F5344CB8AC3E}">
        <p14:creationId xmlns:p14="http://schemas.microsoft.com/office/powerpoint/2010/main" val="2892477990"/>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22</a:t>
            </a:fld>
            <a:endParaRPr lang="en-US"/>
          </a:p>
        </p:txBody>
      </p:sp>
      <p:sp>
        <p:nvSpPr>
          <p:cNvPr id="8" name="TextBox 7">
            <a:extLst>
              <a:ext uri="{FF2B5EF4-FFF2-40B4-BE49-F238E27FC236}">
                <a16:creationId xmlns:a16="http://schemas.microsoft.com/office/drawing/2014/main" id="{69F6C06A-71B0-0A2A-7D2F-AE7C3CC53DC7}"/>
              </a:ext>
            </a:extLst>
          </p:cNvPr>
          <p:cNvSpPr txBox="1"/>
          <p:nvPr/>
        </p:nvSpPr>
        <p:spPr>
          <a:xfrm>
            <a:off x="6934200" y="701641"/>
            <a:ext cx="6096000" cy="369332"/>
          </a:xfrm>
          <a:prstGeom prst="rect">
            <a:avLst/>
          </a:prstGeom>
          <a:noFill/>
        </p:spPr>
        <p:txBody>
          <a:bodyPr wrap="square">
            <a:spAutoFit/>
          </a:bodyPr>
          <a:lstStyle/>
          <a:p>
            <a:pPr algn="ctr"/>
            <a:r>
              <a:rPr lang="en-US" sz="1800" b="1">
                <a:solidFill>
                  <a:prstClr val="white"/>
                </a:solidFill>
                <a:latin typeface="Arial" panose="020b0604020202020204" pitchFamily="34" charset="0"/>
                <a:cs typeface="Arial" panose="020b0604020202020204" pitchFamily="34" charset="0"/>
              </a:rPr>
              <a:t>Nursing Facilities</a:t>
            </a:r>
            <a:endParaRPr lang="en-US" sz="1800" b="1">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B5960FB-4D1B-9FF8-6125-B56749CA0D3C}"/>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Top Cited Deficiencies </a:t>
            </a:r>
            <a:endParaRPr lang="en-US" sz="3600" b="1">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5E5330-4971-EFA8-BBD2-DC97E5990AA9}"/>
              </a:ext>
            </a:extLst>
          </p:cNvPr>
          <p:cNvPicPr>
            <a:picLocks noChangeAspect="1"/>
          </p:cNvPicPr>
          <p:nvPr/>
        </p:nvPicPr>
        <p:blipFill>
          <a:blip r:embed="rId3"/>
          <a:stretch>
            <a:fillRect/>
          </a:stretch>
        </p:blipFill>
        <p:spPr>
          <a:xfrm>
            <a:off x="6081116" y="1607833"/>
            <a:ext cx="5364564" cy="3776744"/>
          </a:xfrm>
          <a:prstGeom prst="rect">
            <a:avLst/>
          </a:prstGeom>
        </p:spPr>
      </p:pic>
      <p:pic>
        <p:nvPicPr>
          <p:cNvPr id="10" name="Picture 9">
            <a:extLst>
              <a:ext uri="{FF2B5EF4-FFF2-40B4-BE49-F238E27FC236}">
                <a16:creationId xmlns:a16="http://schemas.microsoft.com/office/drawing/2014/main" id="{F7A3B266-0EE4-3A25-D8EF-0517CEF1ECE4}"/>
              </a:ext>
            </a:extLst>
          </p:cNvPr>
          <p:cNvPicPr>
            <a:picLocks noChangeAspect="1"/>
          </p:cNvPicPr>
          <p:nvPr/>
        </p:nvPicPr>
        <p:blipFill>
          <a:blip r:embed="rId4"/>
          <a:stretch>
            <a:fillRect/>
          </a:stretch>
        </p:blipFill>
        <p:spPr>
          <a:xfrm>
            <a:off x="177818" y="1628277"/>
            <a:ext cx="5265039" cy="3756300"/>
          </a:xfrm>
          <a:prstGeom prst="rect">
            <a:avLst/>
          </a:prstGeom>
        </p:spPr>
      </p:pic>
    </p:spTree>
    <p:extLst>
      <p:ext uri="{BB962C8B-B14F-4D97-AF65-F5344CB8AC3E}">
        <p14:creationId xmlns:p14="http://schemas.microsoft.com/office/powerpoint/2010/main" val="2702960990"/>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Survey Consistency</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23</a:t>
            </a:fld>
            <a:endParaRPr lang="en-US"/>
          </a:p>
        </p:txBody>
      </p:sp>
      <p:sp>
        <p:nvSpPr>
          <p:cNvPr id="5" name="TextBox 4">
            <a:extLst>
              <a:ext uri="{FF2B5EF4-FFF2-40B4-BE49-F238E27FC236}">
                <a16:creationId xmlns:a16="http://schemas.microsoft.com/office/drawing/2014/main" id="{7D5E3C6B-F136-E629-ACF9-13D8A4B41301}"/>
              </a:ext>
            </a:extLst>
          </p:cNvPr>
          <p:cNvSpPr txBox="1"/>
          <p:nvPr/>
        </p:nvSpPr>
        <p:spPr>
          <a:xfrm>
            <a:off x="6934200" y="701641"/>
            <a:ext cx="6096000" cy="369332"/>
          </a:xfrm>
          <a:prstGeom prst="rect">
            <a:avLst/>
          </a:prstGeom>
          <a:noFill/>
        </p:spPr>
        <p:txBody>
          <a:bodyPr wrap="square">
            <a:spAutoFit/>
          </a:bodyPr>
          <a:lstStyle/>
          <a:p>
            <a:pPr algn="ctr"/>
            <a:r>
              <a:rPr lang="en-US" sz="1800" b="1">
                <a:solidFill>
                  <a:prstClr val="white"/>
                </a:solidFill>
                <a:latin typeface="Arial" panose="020b0604020202020204" pitchFamily="34" charset="0"/>
                <a:cs typeface="Arial" panose="020b0604020202020204" pitchFamily="34" charset="0"/>
              </a:rPr>
              <a:t>Nursing Facilities</a:t>
            </a:r>
            <a:endParaRPr lang="en-US" sz="1800" b="1">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19528E2-D9A9-C503-EE3F-DF92775A23F0}"/>
              </a:ext>
            </a:extLst>
          </p:cNvPr>
          <p:cNvPicPr>
            <a:picLocks noChangeAspect="1"/>
          </p:cNvPicPr>
          <p:nvPr/>
        </p:nvPicPr>
        <p:blipFill>
          <a:blip r:embed="rId3"/>
          <a:stretch>
            <a:fillRect/>
          </a:stretch>
        </p:blipFill>
        <p:spPr>
          <a:xfrm>
            <a:off x="3726727" y="2438398"/>
            <a:ext cx="3867690" cy="2419688"/>
          </a:xfrm>
          <a:prstGeom prst="rect">
            <a:avLst/>
          </a:prstGeom>
        </p:spPr>
      </p:pic>
      <p:pic>
        <p:nvPicPr>
          <p:cNvPr id="10" name="Picture 9">
            <a:extLst>
              <a:ext uri="{FF2B5EF4-FFF2-40B4-BE49-F238E27FC236}">
                <a16:creationId xmlns:a16="http://schemas.microsoft.com/office/drawing/2014/main" id="{DA952E91-F54C-C915-1BF3-9077DBF48593}"/>
              </a:ext>
            </a:extLst>
          </p:cNvPr>
          <p:cNvPicPr>
            <a:picLocks noChangeAspect="1"/>
          </p:cNvPicPr>
          <p:nvPr/>
        </p:nvPicPr>
        <p:blipFill>
          <a:blip r:embed="rId4"/>
          <a:stretch>
            <a:fillRect/>
          </a:stretch>
        </p:blipFill>
        <p:spPr>
          <a:xfrm>
            <a:off x="4258496" y="1811830"/>
            <a:ext cx="2876951" cy="238158"/>
          </a:xfrm>
          <a:prstGeom prst="rect">
            <a:avLst/>
          </a:prstGeom>
        </p:spPr>
      </p:pic>
    </p:spTree>
    <p:extLst>
      <p:ext uri="{BB962C8B-B14F-4D97-AF65-F5344CB8AC3E}">
        <p14:creationId xmlns:p14="http://schemas.microsoft.com/office/powerpoint/2010/main" val="3508149812"/>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B29F340-E103-6326-80CF-894AE09277E4}"/>
              </a:ext>
            </a:extLst>
          </p:cNvPr>
          <p:cNvSpPr>
            <a:spLocks noGrp="1"/>
          </p:cNvSpPr>
          <p:nvPr>
            <p:ph type="title"/>
          </p:nvPr>
        </p:nvSpPr>
        <p:spPr/>
        <p:txBody>
          <a:bodyPr>
            <a:normAutofit fontScale="90000"/>
          </a:bodyPr>
          <a:lstStyle/>
          <a:p>
            <a:pPr algn="ctr"/>
            <a:r>
              <a:rPr lang="en-US"/>
              <a:t>Staff Contacts</a:t>
            </a:r>
          </a:p>
        </p:txBody>
      </p:sp>
      <p:sp>
        <p:nvSpPr>
          <p:cNvPr id="3" name="Text Placeholder 2">
            <a:extLst>
              <a:ext uri="{FF2B5EF4-FFF2-40B4-BE49-F238E27FC236}">
                <a16:creationId xmlns:a16="http://schemas.microsoft.com/office/drawing/2014/main" id="{346F8ADE-DEBF-C01C-D449-8968F2F58CD6}"/>
              </a:ext>
            </a:extLst>
          </p:cNvPr>
          <p:cNvSpPr>
            <a:spLocks noGrp="1"/>
          </p:cNvSpPr>
          <p:nvPr>
            <p:ph type="body" sz="quarter" idx="11"/>
          </p:nvPr>
        </p:nvSpPr>
        <p:spPr/>
        <p:txBody>
          <a:bodyPr/>
          <a:lstStyle/>
          <a:p>
            <a:endParaRPr lang="en-US"/>
          </a:p>
        </p:txBody>
      </p:sp>
      <p:sp>
        <p:nvSpPr>
          <p:cNvPr id="5" name="TextBox 4">
            <a:extLst>
              <a:ext uri="{FF2B5EF4-FFF2-40B4-BE49-F238E27FC236}">
                <a16:creationId xmlns:a16="http://schemas.microsoft.com/office/drawing/2014/main" id="{3A28B4BE-1790-27E9-FD3F-F47627D200A9}"/>
              </a:ext>
            </a:extLst>
          </p:cNvPr>
          <p:cNvSpPr txBox="1"/>
          <p:nvPr/>
        </p:nvSpPr>
        <p:spPr>
          <a:xfrm>
            <a:off x="0" y="1360958"/>
            <a:ext cx="6900620" cy="5355312"/>
          </a:xfrm>
          <a:prstGeom prst="rect">
            <a:avLst/>
          </a:prstGeom>
          <a:noFill/>
        </p:spPr>
        <p:txBody>
          <a:bodyPr wrap="square">
            <a:spAutoFit/>
          </a:bodyPr>
          <a:lstStyle/>
          <a:p>
            <a:r>
              <a:rPr lang="en-US" sz="2600" b="1"/>
              <a:t>Lacey Hunter- Commissioner  </a:t>
            </a:r>
            <a:r>
              <a:rPr lang="en-US" sz="2600" b="1">
                <a:hlinkClick r:id="rId2"/>
              </a:rPr>
              <a:t>lacey.hunter@ks.gov</a:t>
            </a:r>
            <a:endParaRPr lang="en-US" sz="2600" b="1"/>
          </a:p>
          <a:p>
            <a:endParaRPr lang="en-US" sz="2600" b="1"/>
          </a:p>
          <a:p>
            <a:r>
              <a:rPr lang="en-US" sz="2600" b="1"/>
              <a:t>Dawne Altis- Assistant Commissioner </a:t>
            </a:r>
            <a:r>
              <a:rPr lang="en-US" sz="2600" b="1">
                <a:hlinkClick r:id="rId3"/>
              </a:rPr>
              <a:t>dawne.altis@ks.gov</a:t>
            </a:r>
            <a:endParaRPr lang="en-US" sz="2600" b="1"/>
          </a:p>
          <a:p>
            <a:endParaRPr lang="en-US" sz="2600" b="1"/>
          </a:p>
          <a:p>
            <a:r>
              <a:rPr lang="en-US" sz="2600" b="1"/>
              <a:t>Patty Purdon- License &amp; Enforcement Mngr </a:t>
            </a:r>
            <a:r>
              <a:rPr lang="en-US" sz="2600" b="1">
                <a:hlinkClick r:id="rId4"/>
              </a:rPr>
              <a:t>patricia.purdon@ks.gov</a:t>
            </a:r>
            <a:endParaRPr lang="en-US" sz="2600" b="1"/>
          </a:p>
          <a:p>
            <a:endParaRPr lang="en-US" sz="2600" b="1"/>
          </a:p>
          <a:p>
            <a:r>
              <a:rPr lang="en-US" sz="2600" b="1"/>
              <a:t>Complaint Hotline – </a:t>
            </a:r>
            <a:r>
              <a:rPr lang="en-US" sz="2600" b="1">
                <a:hlinkClick r:id="rId5"/>
              </a:rPr>
              <a:t>kdads.complainthotline@ks.gov</a:t>
            </a:r>
            <a:r>
              <a:rPr lang="en-US" sz="2600" b="1"/>
              <a:t> </a:t>
            </a:r>
          </a:p>
          <a:p>
            <a:endParaRPr lang="en-US" sz="2800" b="1"/>
          </a:p>
          <a:p>
            <a:endParaRPr lang="en-US" sz="2800" b="1"/>
          </a:p>
        </p:txBody>
      </p:sp>
      <p:sp>
        <p:nvSpPr>
          <p:cNvPr id="7" name="TextBox 6">
            <a:extLst>
              <a:ext uri="{FF2B5EF4-FFF2-40B4-BE49-F238E27FC236}">
                <a16:creationId xmlns:a16="http://schemas.microsoft.com/office/drawing/2014/main" id="{70AD409F-9975-1B5A-3066-AF402FE7E0CE}"/>
              </a:ext>
            </a:extLst>
          </p:cNvPr>
          <p:cNvSpPr txBox="1"/>
          <p:nvPr/>
        </p:nvSpPr>
        <p:spPr>
          <a:xfrm>
            <a:off x="6093418" y="1470830"/>
            <a:ext cx="6098582" cy="4401205"/>
          </a:xfrm>
          <a:prstGeom prst="rect">
            <a:avLst/>
          </a:prstGeom>
          <a:noFill/>
        </p:spPr>
        <p:txBody>
          <a:bodyPr wrap="square">
            <a:spAutoFit/>
          </a:bodyPr>
          <a:lstStyle/>
          <a:p>
            <a:r>
              <a:rPr lang="en-US" sz="2800" b="1"/>
              <a:t>John Easley- Physical Environment </a:t>
            </a:r>
            <a:r>
              <a:rPr lang="en-US" sz="2800" b="1">
                <a:hlinkClick r:id="rId6"/>
              </a:rPr>
              <a:t>john.easley@ks.gov</a:t>
            </a:r>
            <a:endParaRPr lang="en-US" sz="2800" b="1"/>
          </a:p>
          <a:p>
            <a:endParaRPr lang="en-US" sz="2800" b="1"/>
          </a:p>
          <a:p>
            <a:r>
              <a:rPr lang="en-US" sz="2800" b="1"/>
              <a:t>Lori Mouak- RAI – C </a:t>
            </a:r>
            <a:r>
              <a:rPr lang="en-US" sz="2800" b="1">
                <a:hlinkClick r:id="rId7"/>
              </a:rPr>
              <a:t>lori.mouak@ks.gov</a:t>
            </a:r>
            <a:endParaRPr lang="en-US" sz="2800" b="1"/>
          </a:p>
          <a:p>
            <a:endParaRPr lang="en-US" sz="2800" b="1"/>
          </a:p>
          <a:p>
            <a:r>
              <a:rPr lang="en-US" sz="2800" b="1"/>
              <a:t>Jessica Patterson- Training/Recruitment </a:t>
            </a:r>
            <a:r>
              <a:rPr lang="en-US" sz="2800" b="1">
                <a:hlinkClick r:id="rId8"/>
              </a:rPr>
              <a:t>jessica.patterson@ks.gov</a:t>
            </a:r>
            <a:endParaRPr lang="en-US" sz="2800" b="1"/>
          </a:p>
          <a:p>
            <a:endParaRPr lang="en-US" sz="2800" b="1"/>
          </a:p>
          <a:p>
            <a:r>
              <a:rPr lang="en-US" sz="2800" b="1"/>
              <a:t>Mary Tegtmeier- State Licensed Only QI  </a:t>
            </a:r>
            <a:r>
              <a:rPr lang="en-US" sz="2800" b="1">
                <a:hlinkClick r:id="rId9"/>
              </a:rPr>
              <a:t>mary.tegtmeier@ks.gov</a:t>
            </a:r>
            <a:endParaRPr lang="en-US" sz="2800" b="1"/>
          </a:p>
        </p:txBody>
      </p:sp>
    </p:spTree>
    <p:extLst>
      <p:ext uri="{BB962C8B-B14F-4D97-AF65-F5344CB8AC3E}">
        <p14:creationId xmlns:p14="http://schemas.microsoft.com/office/powerpoint/2010/main" val="3915844126"/>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1582617" y="5611557"/>
            <a:ext cx="10609385" cy="307777"/>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lang="en-US" sz="1400" b="1" i="1"/>
              <a:t>A user guide can be found : https://www.kdads.ks.gov/home/ showpublisheddocument/3958/638629312763930000</a:t>
            </a:r>
            <a:endParaRPr kumimoji="0" lang="en-US" sz="900" b="1"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State Licensed Only Discharge Reporting</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3</a:t>
            </a:fld>
            <a:endParaRPr lang="en-US"/>
          </a:p>
        </p:txBody>
      </p:sp>
      <p:sp>
        <p:nvSpPr>
          <p:cNvPr id="8" name="TextBox 7">
            <a:extLst>
              <a:ext uri="{FF2B5EF4-FFF2-40B4-BE49-F238E27FC236}">
                <a16:creationId xmlns:a16="http://schemas.microsoft.com/office/drawing/2014/main" id="{8C7B812C-486F-D43B-4E40-BE0F843EC5AC}"/>
              </a:ext>
            </a:extLst>
          </p:cNvPr>
          <p:cNvSpPr txBox="1"/>
          <p:nvPr/>
        </p:nvSpPr>
        <p:spPr>
          <a:xfrm>
            <a:off x="104503" y="1149531"/>
            <a:ext cx="5200189" cy="4524315"/>
          </a:xfrm>
          <a:prstGeom prst="rect">
            <a:avLst/>
          </a:prstGeom>
          <a:noFill/>
        </p:spPr>
        <p:txBody>
          <a:bodyPr wrap="square">
            <a:spAutoFit/>
          </a:bodyPr>
          <a:lstStyle/>
          <a:p>
            <a:r>
              <a:rPr lang="en-US"/>
              <a:t>Involuntary Discharge </a:t>
            </a:r>
          </a:p>
          <a:p>
            <a:endParaRPr lang="en-US"/>
          </a:p>
          <a:p>
            <a:r>
              <a:rPr lang="en-US"/>
              <a:t>Just a reminder for State Fiscal Year 2025 the State Legislature passed a requirement for all assisted living facilities, residential healthcare facilities, home plus and boarding care homes to submit a report to KDADS upon the completion of every involuntary transfer or discharge of a resident. </a:t>
            </a:r>
          </a:p>
          <a:p>
            <a:endParaRPr lang="en-US"/>
          </a:p>
          <a:p>
            <a:r>
              <a:rPr lang="en-US"/>
              <a:t>Any facility that fails to submit a report within 60 days of the completion of the transfer or discharge or resolution of a formal complaint shall be subject to a civil penalty. </a:t>
            </a:r>
          </a:p>
          <a:p>
            <a:endParaRPr lang="en-US"/>
          </a:p>
          <a:p>
            <a:r>
              <a:rPr lang="en-US"/>
              <a:t>KDADS will compile the information into a report for the 2025 Legislature. </a:t>
            </a:r>
          </a:p>
        </p:txBody>
      </p:sp>
      <p:sp>
        <p:nvSpPr>
          <p:cNvPr id="10" name="TextBox 9">
            <a:extLst>
              <a:ext uri="{FF2B5EF4-FFF2-40B4-BE49-F238E27FC236}">
                <a16:creationId xmlns:a16="http://schemas.microsoft.com/office/drawing/2014/main" id="{9E603ABC-F7C4-6B62-C622-F1249A905631}"/>
              </a:ext>
            </a:extLst>
          </p:cNvPr>
          <p:cNvSpPr txBox="1"/>
          <p:nvPr/>
        </p:nvSpPr>
        <p:spPr>
          <a:xfrm>
            <a:off x="6479177" y="1473422"/>
            <a:ext cx="5712823" cy="3570208"/>
          </a:xfrm>
          <a:prstGeom prst="rect">
            <a:avLst/>
          </a:prstGeom>
          <a:noFill/>
        </p:spPr>
        <p:txBody>
          <a:bodyPr wrap="square">
            <a:spAutoFit/>
          </a:bodyPr>
          <a:lstStyle/>
          <a:p>
            <a:r>
              <a:rPr lang="en-US" sz="1600"/>
              <a:t>The reports shall not include personally identifiable information and shall include: </a:t>
            </a:r>
          </a:p>
          <a:p>
            <a:pPr marL="342900" indent="-342900">
              <a:buAutoNum type="arabicParenBoth"/>
            </a:pPr>
            <a:r>
              <a:rPr lang="en-US" sz="1600"/>
              <a:t>The date when notice of transfer or discharge was provided; </a:t>
            </a:r>
          </a:p>
          <a:p>
            <a:pPr marL="342900" indent="-342900">
              <a:buAutoNum type="arabicParenBoth"/>
            </a:pPr>
            <a:r>
              <a:rPr lang="en-US" sz="1600"/>
              <a:t>the date when the resident left the facility;</a:t>
            </a:r>
          </a:p>
          <a:p>
            <a:pPr marL="342900" indent="-342900">
              <a:buAutoNum type="arabicParenBoth"/>
            </a:pPr>
            <a:r>
              <a:rPr lang="en-US" sz="1600"/>
              <a:t>the type of facility where the resident was transferred or discharged; </a:t>
            </a:r>
          </a:p>
          <a:p>
            <a:pPr marL="342900" indent="-342900">
              <a:buAutoNum type="arabicParenBoth"/>
            </a:pPr>
            <a:r>
              <a:rPr lang="en-US" sz="1600"/>
              <a:t>the reason that required the transfer or discharge of the resident pursuant to K.A.R. 26-39-102(d); </a:t>
            </a:r>
          </a:p>
          <a:p>
            <a:pPr marL="342900" indent="-342900">
              <a:buAutoNum type="arabicParenBoth"/>
            </a:pPr>
            <a:r>
              <a:rPr lang="en-US" sz="1600"/>
              <a:t>if the resident was transferred or discharged pursuant to K.A.R. 26-39- 102(f), the reason that required such transfer or discharge; </a:t>
            </a:r>
          </a:p>
          <a:p>
            <a:pPr marL="342900" indent="-342900">
              <a:buAutoNum type="arabicParenBoth"/>
            </a:pPr>
            <a:r>
              <a:rPr lang="en-US" sz="1600"/>
              <a:t>if the resident filed a complaint regarding the notice of transfer or discharge; and</a:t>
            </a:r>
          </a:p>
          <a:p>
            <a:pPr marL="342900" indent="-342900">
              <a:buAutoNum type="arabicParenBoth"/>
            </a:pPr>
            <a:r>
              <a:rPr lang="en-US" sz="1600"/>
              <a:t>any other relevant information required by the secretary</a:t>
            </a:r>
            <a:r>
              <a:rPr lang="en-US"/>
              <a:t>. </a:t>
            </a:r>
          </a:p>
        </p:txBody>
      </p:sp>
      <p:sp>
        <p:nvSpPr>
          <p:cNvPr id="13" name="TextBox 12">
            <a:extLst>
              <a:ext uri="{FF2B5EF4-FFF2-40B4-BE49-F238E27FC236}">
                <a16:creationId xmlns:a16="http://schemas.microsoft.com/office/drawing/2014/main" id="{703ED762-F897-9CDE-7D7A-57C5082A432D}"/>
              </a:ext>
            </a:extLst>
          </p:cNvPr>
          <p:cNvSpPr txBox="1"/>
          <p:nvPr/>
        </p:nvSpPr>
        <p:spPr>
          <a:xfrm>
            <a:off x="2937322" y="5997239"/>
            <a:ext cx="6287588" cy="646331"/>
          </a:xfrm>
          <a:prstGeom prst="rect">
            <a:avLst/>
          </a:prstGeom>
          <a:noFill/>
        </p:spPr>
        <p:txBody>
          <a:bodyPr wrap="square">
            <a:spAutoFit/>
          </a:bodyPr>
          <a:lstStyle/>
          <a:p>
            <a:r>
              <a:rPr lang="en-US">
                <a:solidFill>
                  <a:schemeClr val="bg1"/>
                </a:solidFill>
              </a:rPr>
              <a:t>If you have any questions, please reach out to KDADS.InvoluntaryDischarge@ks .gov .</a:t>
            </a:r>
          </a:p>
        </p:txBody>
      </p:sp>
    </p:spTree>
    <p:extLst>
      <p:ext uri="{BB962C8B-B14F-4D97-AF65-F5344CB8AC3E}">
        <p14:creationId xmlns:p14="http://schemas.microsoft.com/office/powerpoint/2010/main" val="1167630487"/>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Changes to CCRc</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4</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Follow-Up Information</a:t>
            </a:r>
          </a:p>
        </p:txBody>
      </p:sp>
      <p:sp>
        <p:nvSpPr>
          <p:cNvPr id="9" name="TextBox 8">
            <a:extLst>
              <a:ext uri="{FF2B5EF4-FFF2-40B4-BE49-F238E27FC236}">
                <a16:creationId xmlns:a16="http://schemas.microsoft.com/office/drawing/2014/main" id="{5C561283-7ED1-D86E-AE7F-C409B001294F}"/>
              </a:ext>
            </a:extLst>
          </p:cNvPr>
          <p:cNvSpPr txBox="1"/>
          <p:nvPr/>
        </p:nvSpPr>
        <p:spPr>
          <a:xfrm>
            <a:off x="201478" y="1260857"/>
            <a:ext cx="11990522" cy="923330"/>
          </a:xfrm>
          <a:prstGeom prst="rect">
            <a:avLst/>
          </a:prstGeom>
          <a:noFill/>
        </p:spPr>
        <p:txBody>
          <a:bodyPr wrap="square">
            <a:spAutoFit/>
          </a:bodyPr>
          <a:lstStyle/>
          <a:p>
            <a:endParaRPr lang="en-US" sz="1800" b="0" i="0" u="none" strike="noStrike" baseline="0">
              <a:solidFill>
                <a:srgbClr val="E4A608"/>
              </a:solidFill>
              <a:latin typeface="Georgia" panose="02040502050405020303" pitchFamily="18" charset="0"/>
            </a:endParaRPr>
          </a:p>
          <a:p>
            <a:r>
              <a:rPr lang="en-US" sz="1800" b="0" i="0" u="none" strike="noStrike" baseline="0">
                <a:solidFill>
                  <a:srgbClr val="2F2079"/>
                </a:solidFill>
                <a:latin typeface="Georgia" panose="02040502050405020303" pitchFamily="18" charset="0"/>
              </a:rPr>
              <a:t>In response to an audit from the Medicaid Inspector General, HB 2784 makes several policy changes related to Continuing Care Retirement Communities. </a:t>
            </a:r>
          </a:p>
        </p:txBody>
      </p:sp>
      <p:sp>
        <p:nvSpPr>
          <p:cNvPr id="11" name="TextBox 10">
            <a:extLst>
              <a:ext uri="{FF2B5EF4-FFF2-40B4-BE49-F238E27FC236}">
                <a16:creationId xmlns:a16="http://schemas.microsoft.com/office/drawing/2014/main" id="{9D2AF9E0-B9D1-5301-3F4C-FCB647FA806C}"/>
              </a:ext>
            </a:extLst>
          </p:cNvPr>
          <p:cNvSpPr txBox="1"/>
          <p:nvPr/>
        </p:nvSpPr>
        <p:spPr>
          <a:xfrm>
            <a:off x="153030" y="2595915"/>
            <a:ext cx="6098582" cy="3139321"/>
          </a:xfrm>
          <a:prstGeom prst="rect">
            <a:avLst/>
          </a:prstGeom>
          <a:noFill/>
        </p:spPr>
        <p:txBody>
          <a:bodyPr wrap="square">
            <a:spAutoFit/>
          </a:bodyPr>
          <a:lstStyle/>
          <a:p>
            <a:r>
              <a:rPr lang="en-US" sz="1800" b="0" i="0" u="none" strike="noStrike" baseline="0">
                <a:solidFill>
                  <a:srgbClr val="2F2079"/>
                </a:solidFill>
                <a:latin typeface="Georgia" panose="02040502050405020303" pitchFamily="18" charset="0"/>
              </a:rPr>
              <a:t>It creates a statutory definition of what a CCRC is, </a:t>
            </a:r>
          </a:p>
          <a:p>
            <a:r>
              <a:rPr lang="en-US" sz="1800" b="1" i="1" u="none" strike="noStrike" baseline="0">
                <a:solidFill>
                  <a:srgbClr val="2F2079"/>
                </a:solidFill>
                <a:latin typeface="Georgia" panose="02040502050405020303" pitchFamily="18" charset="0"/>
              </a:rPr>
              <a:t>"Continuing care retirement community" </a:t>
            </a:r>
            <a:r>
              <a:rPr lang="en-US" sz="1800" b="0" i="0" u="none" strike="noStrike" baseline="0">
                <a:solidFill>
                  <a:srgbClr val="2F2079"/>
                </a:solidFill>
                <a:latin typeface="Georgia" panose="02040502050405020303" pitchFamily="18" charset="0"/>
              </a:rPr>
              <a:t>means </a:t>
            </a:r>
          </a:p>
          <a:p>
            <a:r>
              <a:rPr lang="en-US" sz="1800" b="0" i="0" u="none" strike="noStrike" baseline="0">
                <a:solidFill>
                  <a:srgbClr val="2F2079"/>
                </a:solidFill>
                <a:latin typeface="Georgia" panose="02040502050405020303" pitchFamily="18" charset="0"/>
              </a:rPr>
              <a:t>any place or facility that combines a range of housing and services to encompass the continuum of aging care needs provided at an independent living facility, an assisted living facility, a residential healthcare facility, home plus or a skilled nursing care facility within a single place or facility to avoid the need for residents to relocate to a separate place or facility. The provision of community care includes the multiple levels of care provided as part of a continuing care retirement com-munity.” </a:t>
            </a:r>
            <a:endParaRPr lang="en-US"/>
          </a:p>
        </p:txBody>
      </p:sp>
      <p:sp>
        <p:nvSpPr>
          <p:cNvPr id="14" name="TextBox 13">
            <a:extLst>
              <a:ext uri="{FF2B5EF4-FFF2-40B4-BE49-F238E27FC236}">
                <a16:creationId xmlns:a16="http://schemas.microsoft.com/office/drawing/2014/main" id="{AF048B20-3BDF-440E-D877-1D78DDFF7585}"/>
              </a:ext>
            </a:extLst>
          </p:cNvPr>
          <p:cNvSpPr txBox="1"/>
          <p:nvPr/>
        </p:nvSpPr>
        <p:spPr>
          <a:xfrm>
            <a:off x="6196739" y="2588696"/>
            <a:ext cx="6137328" cy="2739211"/>
          </a:xfrm>
          <a:prstGeom prst="rect">
            <a:avLst/>
          </a:prstGeom>
          <a:noFill/>
        </p:spPr>
        <p:txBody>
          <a:bodyPr wrap="square">
            <a:spAutoFit/>
          </a:bodyPr>
          <a:lstStyle/>
          <a:p>
            <a:r>
              <a:rPr lang="en-US" sz="1800" b="0" i="0" u="none" strike="noStrike" baseline="0">
                <a:solidFill>
                  <a:srgbClr val="2F2079"/>
                </a:solidFill>
                <a:latin typeface="Georgia" panose="02040502050405020303" pitchFamily="18" charset="0"/>
              </a:rPr>
              <a:t>Additionally, effective July 1, 2024, the legislation moves registration of CCRCs from the Kansas Insurance Department to the Kansas Department for Aging &amp; Disability Services. </a:t>
            </a:r>
          </a:p>
          <a:p>
            <a:r>
              <a:rPr lang="en-US" sz="1800" b="0" i="0" u="none" strike="noStrike" baseline="0">
                <a:solidFill>
                  <a:srgbClr val="2F2079"/>
                </a:solidFill>
                <a:latin typeface="Georgia" panose="02040502050405020303" pitchFamily="18" charset="0"/>
              </a:rPr>
              <a:t>You can send correspond-ence related to CCRCs to KDADS.CCRCRegistrations@ks.gov </a:t>
            </a:r>
            <a:endParaRPr lang="en-US" sz="1800" b="0" i="0" u="none" strike="noStrike" baseline="0">
              <a:solidFill>
                <a:srgbClr val="000000"/>
              </a:solidFill>
              <a:latin typeface="Georgia" panose="02040502050405020303" pitchFamily="18" charset="0"/>
            </a:endParaRPr>
          </a:p>
          <a:p>
            <a:r>
              <a:rPr lang="en-US" sz="1800" b="0" i="0" u="none" strike="noStrike" baseline="0">
                <a:solidFill>
                  <a:srgbClr val="2F2079"/>
                </a:solidFill>
                <a:latin typeface="Georgia" panose="02040502050405020303" pitchFamily="18" charset="0"/>
              </a:rPr>
              <a:t>CCRC Application: </a:t>
            </a:r>
            <a:r>
              <a:rPr lang="en-US" sz="1400" b="0" i="0" u="none" strike="noStrike" baseline="0">
                <a:solidFill>
                  <a:srgbClr val="208639"/>
                </a:solidFill>
                <a:latin typeface="Georgia" panose="02040502050405020303" pitchFamily="18" charset="0"/>
              </a:rPr>
              <a:t>Microsoft Word - Adult Care Home Licensure Application.docx (ks.gov) </a:t>
            </a:r>
          </a:p>
          <a:p>
            <a:r>
              <a:rPr lang="en-US" sz="1800" b="0" i="0" u="none" strike="noStrike" baseline="0">
                <a:solidFill>
                  <a:srgbClr val="2F2079"/>
                </a:solidFill>
                <a:latin typeface="Georgia" panose="02040502050405020303" pitchFamily="18" charset="0"/>
              </a:rPr>
              <a:t>CCRC Annual Disclosure Statement: </a:t>
            </a:r>
            <a:r>
              <a:rPr lang="en-US" sz="1400" b="0" i="0" u="none" strike="noStrike" baseline="0">
                <a:solidFill>
                  <a:srgbClr val="208639"/>
                </a:solidFill>
                <a:latin typeface="Georgia" panose="02040502050405020303" pitchFamily="18" charset="0"/>
              </a:rPr>
              <a:t>ccrc-annual-disclosure-statement_fillable.pdf (ks.gov) </a:t>
            </a:r>
            <a:endParaRPr lang="en-US"/>
          </a:p>
        </p:txBody>
      </p:sp>
    </p:spTree>
    <p:extLst>
      <p:ext uri="{BB962C8B-B14F-4D97-AF65-F5344CB8AC3E}">
        <p14:creationId xmlns:p14="http://schemas.microsoft.com/office/powerpoint/2010/main" val="271840861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Receivership</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5</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Information</a:t>
            </a:r>
          </a:p>
        </p:txBody>
      </p:sp>
      <p:sp>
        <p:nvSpPr>
          <p:cNvPr id="9" name="TextBox 8">
            <a:extLst>
              <a:ext uri="{FF2B5EF4-FFF2-40B4-BE49-F238E27FC236}">
                <a16:creationId xmlns:a16="http://schemas.microsoft.com/office/drawing/2014/main" id="{E9493F64-DCF4-095E-1FF4-B0930D1A0638}"/>
              </a:ext>
            </a:extLst>
          </p:cNvPr>
          <p:cNvSpPr txBox="1"/>
          <p:nvPr/>
        </p:nvSpPr>
        <p:spPr>
          <a:xfrm>
            <a:off x="60959" y="1541417"/>
            <a:ext cx="5747657" cy="4785361"/>
          </a:xfrm>
          <a:prstGeom prst="rect">
            <a:avLst/>
          </a:prstGeom>
          <a:noFill/>
        </p:spPr>
        <p:txBody>
          <a:bodyPr wrap="square">
            <a:spAutoFit/>
          </a:bodyPr>
          <a:lstStyle/>
          <a:p>
            <a:pPr marL="0" indent="251460" algn="just"/>
            <a:r>
              <a:rPr lang="en-US" sz="1600" b="1" i="0">
                <a:solidFill>
                  <a:srgbClr val="000000"/>
                </a:solidFill>
                <a:effectLst/>
                <a:latin typeface="Times New Roman" panose="02020603050405020304" pitchFamily="18" charset="0"/>
                <a:hlinkClick r:id="rId3"/>
              </a:rPr>
              <a:t>39-954ˌ </a:t>
            </a:r>
            <a:r>
              <a:rPr lang="en-US" sz="1600" b="1" i="0">
                <a:solidFill>
                  <a:srgbClr val="000000"/>
                </a:solidFill>
                <a:effectLst/>
                <a:latin typeface="Times New Roman" panose="02020603050405020304" pitchFamily="18" charset="0"/>
              </a:rPr>
              <a:t>Application for receiver; order appointing; qualifications of persons designated and method of selection, rules and regulations. </a:t>
            </a:r>
            <a:r>
              <a:rPr lang="en-US" sz="1600" b="0" i="0">
                <a:solidFill>
                  <a:srgbClr val="000000"/>
                </a:solidFill>
                <a:effectLst/>
                <a:latin typeface="Times New Roman" panose="02020603050405020304" pitchFamily="18" charset="0"/>
              </a:rPr>
              <a:t>(a) </a:t>
            </a:r>
            <a:r>
              <a:rPr lang="en-US" sz="1600" b="0" i="0">
                <a:solidFill>
                  <a:srgbClr val="000000"/>
                </a:solidFill>
                <a:effectLst/>
                <a:highlight>
                  <a:srgbClr val="FFFF00"/>
                </a:highlight>
                <a:latin typeface="Times New Roman" panose="02020603050405020304" pitchFamily="18" charset="0"/>
              </a:rPr>
              <a:t>The secretary for aging and disability services, the owner of an adult care home, or the person licensed to operate an adult care home </a:t>
            </a:r>
            <a:r>
              <a:rPr lang="en-US" sz="1600" b="0" i="0">
                <a:solidFill>
                  <a:srgbClr val="000000"/>
                </a:solidFill>
                <a:effectLst/>
                <a:latin typeface="Times New Roman" panose="02020603050405020304" pitchFamily="18" charset="0"/>
              </a:rPr>
              <a:t>may file an application with the district court for an order appointing the secretary for aging and disability services or the designee of the secretary as receiver to operate an adult care home whenever: </a:t>
            </a:r>
            <a:r>
              <a:rPr lang="en-US" sz="1600" b="0" i="0">
                <a:solidFill>
                  <a:srgbClr val="000000"/>
                </a:solidFill>
                <a:effectLst/>
                <a:highlight>
                  <a:srgbClr val="FFFF00"/>
                </a:highlight>
                <a:latin typeface="Times New Roman" panose="02020603050405020304" pitchFamily="18" charset="0"/>
              </a:rPr>
              <a:t>(1)</a:t>
            </a:r>
            <a:r>
              <a:rPr lang="en-US" sz="1600" b="0" i="0">
                <a:solidFill>
                  <a:srgbClr val="000000"/>
                </a:solidFill>
                <a:effectLst/>
                <a:latin typeface="Times New Roman" panose="02020603050405020304" pitchFamily="18" charset="0"/>
              </a:rPr>
              <a:t> Conditions exist in the adult care home that are life threatening or endangering to the residents of the adult care home; </a:t>
            </a:r>
            <a:r>
              <a:rPr lang="en-US" sz="1600" b="0" i="0">
                <a:solidFill>
                  <a:srgbClr val="000000"/>
                </a:solidFill>
                <a:effectLst/>
                <a:highlight>
                  <a:srgbClr val="FFFF00"/>
                </a:highlight>
                <a:latin typeface="Times New Roman" panose="02020603050405020304" pitchFamily="18" charset="0"/>
              </a:rPr>
              <a:t>(2)</a:t>
            </a:r>
            <a:r>
              <a:rPr lang="en-US" sz="1600" b="0" i="0">
                <a:solidFill>
                  <a:srgbClr val="000000"/>
                </a:solidFill>
                <a:effectLst/>
                <a:latin typeface="Times New Roman" panose="02020603050405020304" pitchFamily="18" charset="0"/>
              </a:rPr>
              <a:t> the adult care home is insolvent; or </a:t>
            </a:r>
            <a:r>
              <a:rPr lang="en-US" sz="1600" b="0" i="0">
                <a:solidFill>
                  <a:srgbClr val="000000"/>
                </a:solidFill>
                <a:effectLst/>
                <a:highlight>
                  <a:srgbClr val="FFFF00"/>
                </a:highlight>
                <a:latin typeface="Times New Roman" panose="02020603050405020304" pitchFamily="18" charset="0"/>
              </a:rPr>
              <a:t>(3) </a:t>
            </a:r>
            <a:r>
              <a:rPr lang="en-US" sz="1600" b="0" i="0">
                <a:solidFill>
                  <a:srgbClr val="000000"/>
                </a:solidFill>
                <a:effectLst/>
                <a:latin typeface="Times New Roman" panose="02020603050405020304" pitchFamily="18" charset="0"/>
              </a:rPr>
              <a:t>the secretary for aging and disability services has issued an order revoking the license of the adult care home.</a:t>
            </a:r>
          </a:p>
          <a:p>
            <a:pPr marL="0" indent="251460" algn="just"/>
            <a:r>
              <a:rPr lang="en-US" sz="1600" b="0" i="0">
                <a:solidFill>
                  <a:srgbClr val="000000"/>
                </a:solidFill>
                <a:effectLst/>
                <a:latin typeface="Times New Roman" panose="02020603050405020304" pitchFamily="18" charset="0"/>
              </a:rPr>
              <a:t>(b) The secretary for aging and disability services may adopt rules and regulations setting forth the necessary qualifications of persons to be designated receivers and a method for selecting designees.</a:t>
            </a:r>
          </a:p>
          <a:p>
            <a:pPr marL="0" indent="251460" algn="just"/>
            <a:r>
              <a:rPr lang="en-US" sz="1000" b="1" i="0">
                <a:solidFill>
                  <a:srgbClr val="000000"/>
                </a:solidFill>
                <a:effectLst/>
                <a:latin typeface="Times New Roman" panose="02020603050405020304" pitchFamily="18" charset="0"/>
              </a:rPr>
              <a:t>History: </a:t>
            </a:r>
            <a:r>
              <a:rPr lang="en-US" sz="1000" b="0" i="0">
                <a:solidFill>
                  <a:srgbClr val="000000"/>
                </a:solidFill>
                <a:effectLst/>
                <a:latin typeface="Times New Roman" panose="02020603050405020304" pitchFamily="18" charset="0"/>
              </a:rPr>
              <a:t>L. 1978, ch. 162, § 1; L. 1985, ch. 151, § 1; L. 2003, ch. 149, § 19; L. 2014, ch. 115, § 143; July 1.</a:t>
            </a:r>
          </a:p>
        </p:txBody>
      </p:sp>
      <p:sp>
        <p:nvSpPr>
          <p:cNvPr id="11" name="TextBox 10">
            <a:extLst>
              <a:ext uri="{FF2B5EF4-FFF2-40B4-BE49-F238E27FC236}">
                <a16:creationId xmlns:a16="http://schemas.microsoft.com/office/drawing/2014/main" id="{0659170B-C4D5-4AB5-B132-7AF02DB95A64}"/>
              </a:ext>
            </a:extLst>
          </p:cNvPr>
          <p:cNvSpPr txBox="1"/>
          <p:nvPr/>
        </p:nvSpPr>
        <p:spPr>
          <a:xfrm>
            <a:off x="5926868" y="1645920"/>
            <a:ext cx="6096000" cy="1661993"/>
          </a:xfrm>
          <a:prstGeom prst="rect">
            <a:avLst/>
          </a:prstGeom>
          <a:noFill/>
        </p:spPr>
        <p:txBody>
          <a:bodyPr wrap="square">
            <a:spAutoFit/>
          </a:bodyPr>
          <a:lstStyle/>
          <a:p>
            <a:pPr marL="0" indent="251460" algn="just"/>
            <a:r>
              <a:rPr lang="en-US" b="1" i="0">
                <a:solidFill>
                  <a:srgbClr val="000000"/>
                </a:solidFill>
                <a:effectLst/>
                <a:latin typeface="Times New Roman" panose="02020603050405020304" pitchFamily="18" charset="0"/>
              </a:rPr>
              <a:t>39-955. Filing application for receivership; contents. </a:t>
            </a:r>
            <a:r>
              <a:rPr lang="en-US" b="0" i="0">
                <a:solidFill>
                  <a:srgbClr val="000000"/>
                </a:solidFill>
                <a:effectLst/>
                <a:latin typeface="Times New Roman" panose="02020603050405020304" pitchFamily="18" charset="0"/>
              </a:rPr>
              <a:t>The application for receivership shall be filed in the Shawnee county district court or the district court in the county where the adult care home is located. The application shall be verified and set forth the specific reasons therefor.</a:t>
            </a:r>
          </a:p>
          <a:p>
            <a:pPr marL="0" indent="251460" algn="just"/>
            <a:r>
              <a:rPr lang="en-US" sz="1000" b="1" i="0">
                <a:solidFill>
                  <a:srgbClr val="000000"/>
                </a:solidFill>
                <a:effectLst/>
                <a:latin typeface="Times New Roman" panose="02020603050405020304" pitchFamily="18" charset="0"/>
              </a:rPr>
              <a:t>History: </a:t>
            </a:r>
            <a:r>
              <a:rPr lang="en-US" sz="1000" b="0" i="0">
                <a:solidFill>
                  <a:srgbClr val="000000"/>
                </a:solidFill>
                <a:effectLst/>
                <a:latin typeface="Times New Roman" panose="02020603050405020304" pitchFamily="18" charset="0"/>
              </a:rPr>
              <a:t>L. 1978, ch. 162, § 2; L. 2019, ch. 55, § 30; May 9.</a:t>
            </a:r>
          </a:p>
        </p:txBody>
      </p:sp>
    </p:spTree>
    <p:extLst>
      <p:ext uri="{BB962C8B-B14F-4D97-AF65-F5344CB8AC3E}">
        <p14:creationId xmlns:p14="http://schemas.microsoft.com/office/powerpoint/2010/main" val="911455906"/>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6</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0" y="1388485"/>
            <a:ext cx="52729501" cy="4480560"/>
          </a:xfrm>
          <a:prstGeom prst="rect">
            <a:avLst/>
          </a:prstGeom>
          <a:noFill/>
        </p:spPr>
        <p:txBody>
          <a:bodyPr wrap="square" rtlCol="0">
            <a:spAutoFit/>
          </a:bodyPr>
          <a:lstStyle/>
          <a:p>
            <a:r>
              <a:rPr lang="en-US" sz="2400"/>
              <a:t>Federal Remedies for certified skilled nursing facility authority begins at </a:t>
            </a:r>
          </a:p>
          <a:p>
            <a:r>
              <a:rPr lang="en-US" sz="2400">
                <a:hlinkClick r:id="rId3"/>
              </a:rPr>
              <a:t>42 CFR 488ˌ400 </a:t>
            </a:r>
            <a:r>
              <a:rPr lang="en-US" sz="2400"/>
              <a:t>and include three categories: </a:t>
            </a:r>
          </a:p>
          <a:p>
            <a:endParaRPr lang="en-US" sz="2400"/>
          </a:p>
          <a:p>
            <a:r>
              <a:rPr lang="en-US" sz="2000"/>
              <a:t>7400.6.1 - Category 1 </a:t>
            </a:r>
          </a:p>
          <a:p>
            <a:r>
              <a:rPr lang="en-US" sz="1600"/>
              <a:t>(Rev. 63, Issued: 09-10-10, Effective: 09-10-10, Implementation: 09-10-10)</a:t>
            </a:r>
          </a:p>
          <a:p>
            <a:endParaRPr lang="en-US" sz="2000"/>
          </a:p>
          <a:p>
            <a:r>
              <a:rPr lang="en-US" sz="2000"/>
              <a:t> Select at least one remedy from category 1 when there:</a:t>
            </a:r>
          </a:p>
          <a:p>
            <a:r>
              <a:rPr lang="en-US" sz="2000"/>
              <a:t> • are isolated deficiencies that constitute no actual harm with a potential for more than </a:t>
            </a:r>
          </a:p>
          <a:p>
            <a:r>
              <a:rPr lang="en-US" sz="2000"/>
              <a:t>minimal harm but not immediate jeopardy; or</a:t>
            </a:r>
          </a:p>
          <a:p>
            <a:r>
              <a:rPr lang="en-US" sz="2000"/>
              <a:t> • is a pattern of deficiencies that constitutes no </a:t>
            </a:r>
          </a:p>
          <a:p>
            <a:r>
              <a:rPr lang="en-US" sz="2000"/>
              <a:t>actual harm with a potential for more than minimal harm but not immediate jeopardy.</a:t>
            </a:r>
          </a:p>
          <a:p>
            <a:endParaRPr lang="en-US" sz="2000"/>
          </a:p>
          <a:p>
            <a:r>
              <a:rPr lang="en-US" sz="2000"/>
              <a:t>EXCEPT when the facility is in substantial compliance, one or more of the remedies in category 1 may be applied</a:t>
            </a:r>
          </a:p>
          <a:p>
            <a:r>
              <a:rPr lang="en-US" sz="2000"/>
              <a:t> to any deficiency.</a:t>
            </a:r>
          </a:p>
        </p:txBody>
      </p:sp>
    </p:spTree>
    <p:extLst>
      <p:ext uri="{BB962C8B-B14F-4D97-AF65-F5344CB8AC3E}">
        <p14:creationId xmlns:p14="http://schemas.microsoft.com/office/powerpoint/2010/main" val="54976819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7</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24926" y="1473423"/>
            <a:ext cx="11687815" cy="4154984"/>
          </a:xfrm>
          <a:prstGeom prst="rect">
            <a:avLst/>
          </a:prstGeom>
          <a:noFill/>
        </p:spPr>
        <p:txBody>
          <a:bodyPr wrap="none" rtlCol="0">
            <a:spAutoFit/>
          </a:bodyPr>
          <a:lstStyle/>
          <a:p>
            <a:pPr algn="ctr"/>
            <a:r>
              <a:rPr lang="en-US" sz="2400"/>
              <a:t>CATEGORY 1 remedies include: </a:t>
            </a:r>
          </a:p>
          <a:p>
            <a:pPr algn="ctr"/>
            <a:endParaRPr lang="en-US" sz="2400"/>
          </a:p>
          <a:p>
            <a:pPr algn="ctr"/>
            <a:r>
              <a:rPr lang="en-US" sz="2400"/>
              <a:t>• Directed plan of correction (see §7500); </a:t>
            </a:r>
          </a:p>
          <a:p>
            <a:pPr algn="ctr"/>
            <a:r>
              <a:rPr lang="en-US" sz="2400"/>
              <a:t>• State monitoring (see §7504); and </a:t>
            </a:r>
          </a:p>
          <a:p>
            <a:pPr algn="ctr"/>
            <a:r>
              <a:rPr lang="en-US" sz="2400"/>
              <a:t>• Directed in-service training (see §7502).</a:t>
            </a:r>
          </a:p>
          <a:p>
            <a:endParaRPr lang="en-US" sz="2400"/>
          </a:p>
          <a:p>
            <a:endParaRPr lang="en-US" sz="2400"/>
          </a:p>
          <a:p>
            <a:r>
              <a:rPr lang="en-US" sz="2400"/>
              <a:t>NOTE: As an agent of CMS or the State Medicaid Agency, the State may impose one or more </a:t>
            </a:r>
          </a:p>
          <a:p>
            <a:r>
              <a:rPr lang="en-US" sz="2400"/>
              <a:t>category 1 remedies, as authorized by CMS or the State Medicaid Agency, in accordance </a:t>
            </a:r>
          </a:p>
          <a:p>
            <a:r>
              <a:rPr lang="en-US" sz="2400"/>
              <a:t>with §7314. </a:t>
            </a:r>
          </a:p>
          <a:p>
            <a:endParaRPr lang="en-US" sz="2400"/>
          </a:p>
        </p:txBody>
      </p:sp>
    </p:spTree>
    <p:extLst>
      <p:ext uri="{BB962C8B-B14F-4D97-AF65-F5344CB8AC3E}">
        <p14:creationId xmlns:p14="http://schemas.microsoft.com/office/powerpoint/2010/main" val="1122561876"/>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8</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24926" y="1473423"/>
            <a:ext cx="10398809" cy="4524315"/>
          </a:xfrm>
          <a:prstGeom prst="rect">
            <a:avLst/>
          </a:prstGeom>
          <a:noFill/>
        </p:spPr>
        <p:txBody>
          <a:bodyPr wrap="none" rtlCol="0">
            <a:spAutoFit/>
          </a:bodyPr>
          <a:lstStyle/>
          <a:p>
            <a:r>
              <a:rPr lang="en-US" sz="2400"/>
              <a:t>7400.6.2 - Category 2</a:t>
            </a:r>
          </a:p>
          <a:p>
            <a:r>
              <a:rPr lang="en-US" sz="2400"/>
              <a:t> </a:t>
            </a:r>
            <a:r>
              <a:rPr lang="en-US" sz="1400"/>
              <a:t>(Rev. 213; Issued: 02-10-23; Effective: 02-10-23; Implementation: 02-10-23) </a:t>
            </a:r>
          </a:p>
          <a:p>
            <a:r>
              <a:rPr lang="en-US" sz="2000"/>
              <a:t>Select at least one remedy from category 2 when there are: </a:t>
            </a:r>
          </a:p>
          <a:p>
            <a:endParaRPr lang="en-US" sz="2000"/>
          </a:p>
          <a:p>
            <a:r>
              <a:rPr lang="en-US" sz="2000"/>
              <a:t>• Widespread deficiencies that constitute no actual harm with a potential for more than minimal </a:t>
            </a:r>
          </a:p>
          <a:p>
            <a:r>
              <a:rPr lang="en-US" sz="2000"/>
              <a:t>harm but not immediate jeopardy; or </a:t>
            </a:r>
          </a:p>
          <a:p>
            <a:endParaRPr lang="en-US" sz="2000"/>
          </a:p>
          <a:p>
            <a:r>
              <a:rPr lang="en-US" sz="2000"/>
              <a:t>• One or more deficiencies (regardless of scope) that constitute actual harm that is not immediate</a:t>
            </a:r>
          </a:p>
          <a:p>
            <a:r>
              <a:rPr lang="en-US" sz="2000"/>
              <a:t> jeopardy. </a:t>
            </a:r>
          </a:p>
          <a:p>
            <a:endParaRPr lang="en-US" sz="2000"/>
          </a:p>
          <a:p>
            <a:r>
              <a:rPr lang="en-US" sz="2000"/>
              <a:t>EXCEPT when the facility is in substantial compliance, one or more of the remedies in </a:t>
            </a:r>
          </a:p>
          <a:p>
            <a:r>
              <a:rPr lang="en-US" sz="2000"/>
              <a:t>category 2 may be applied to any deficiency. NOTE: The State Medicaid Agency does not have the </a:t>
            </a:r>
          </a:p>
          <a:p>
            <a:r>
              <a:rPr lang="en-US" sz="2000"/>
              <a:t>statutory authority to impose the remedy of denial of payment for all Medicare and/or Medicaid</a:t>
            </a:r>
          </a:p>
          <a:p>
            <a:r>
              <a:rPr lang="en-US" sz="2000"/>
              <a:t> residents.</a:t>
            </a:r>
          </a:p>
        </p:txBody>
      </p:sp>
    </p:spTree>
    <p:extLst>
      <p:ext uri="{BB962C8B-B14F-4D97-AF65-F5344CB8AC3E}">
        <p14:creationId xmlns:p14="http://schemas.microsoft.com/office/powerpoint/2010/main" val="244980769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FC05D2E-73C3-4CB0-84EC-99F32234102D}"/>
              </a:ext>
            </a:extLst>
          </p:cNvPr>
          <p:cNvSpPr>
            <a:spLocks noGrp="1"/>
          </p:cNvSpPr>
          <p:nvPr>
            <p:ph type="title"/>
          </p:nvPr>
        </p:nvSpPr>
        <p:spPr bwMode="white"/>
        <p:txBody>
          <a:bodyPr>
            <a:normAutofit fontScale="90000"/>
          </a:bodyPr>
          <a:lstStyle/>
          <a:p>
            <a:pPr algn="ctr"/>
            <a:br>
              <a:rPr lang="en-US" sz="3600" b="1"/>
            </a:br>
            <a:endParaRPr lang="en-US" sz="3600"/>
          </a:p>
        </p:txBody>
      </p:sp>
      <p:sp>
        <p:nvSpPr>
          <p:cNvPr id="12" name="Text Placeholder 4">
            <a:extLst>
              <a:ext uri="{FF2B5EF4-FFF2-40B4-BE49-F238E27FC236}">
                <a16:creationId xmlns:a16="http://schemas.microsoft.com/office/drawing/2014/main" id="{98956E6C-46EE-41A0-918D-97EC43E9822A}"/>
              </a:ext>
            </a:extLst>
          </p:cNvPr>
          <p:cNvSpPr txBox="1"/>
          <p:nvPr/>
        </p:nvSpPr>
        <p:spPr bwMode="white">
          <a:xfrm>
            <a:off x="7778496" y="6194251"/>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Rectangle 2">
            <a:extLst>
              <a:ext uri="{FF2B5EF4-FFF2-40B4-BE49-F238E27FC236}">
                <a16:creationId xmlns:a16="http://schemas.microsoft.com/office/drawing/2014/main" id="{A3D43877-ED3B-47CD-917A-25E21253B638}"/>
              </a:ext>
            </a:extLst>
          </p:cNvPr>
          <p:cNvSpPr/>
          <p:nvPr/>
        </p:nvSpPr>
        <p:spPr>
          <a:xfrm>
            <a:off x="791307" y="4461247"/>
            <a:ext cx="10609385" cy="923330"/>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br>
              <a:rPr kumimoji="0" lang="en-US" sz="3600" b="1" i="0" u="none" strike="noStrike" kern="0" cap="all" spc="0" normalizeH="0" baseline="0" noProof="0">
                <a:ln>
                  <a:noFill/>
                </a:ln>
                <a:effectLst/>
                <a:uLnTx/>
                <a:uFillTx/>
                <a:latin typeface="Bahnschrift"/>
                <a:ea typeface="+mj-ea"/>
                <a:cs typeface="Arial" panose="020b0604020202020204" pitchFamily="34" charset="0"/>
              </a:rPr>
            </a:br>
            <a:endParaRPr kumimoji="0" lang="en-US"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9706B5-A5B0-4B86-9568-3C652C6ECB2E}"/>
              </a:ext>
            </a:extLst>
          </p:cNvPr>
          <p:cNvSpPr txBox="1"/>
          <p:nvPr/>
        </p:nvSpPr>
        <p:spPr>
          <a:xfrm>
            <a:off x="1004620" y="100580"/>
            <a:ext cx="10152993" cy="646331"/>
          </a:xfrm>
          <a:prstGeom prst="rect">
            <a:avLst/>
          </a:prstGeom>
          <a:noFill/>
        </p:spPr>
        <p:txBody>
          <a:bodyPr wrap="square" rtlCol="0">
            <a:spAutoFit/>
          </a:bodyPr>
          <a:lstStyle/>
          <a:p>
            <a:pPr algn="ctr"/>
            <a:r>
              <a:rPr lang="en-US" sz="3600" b="1">
                <a:solidFill>
                  <a:prstClr val="white"/>
                </a:solidFill>
                <a:latin typeface="Arial" panose="020b0604020202020204" pitchFamily="34" charset="0"/>
                <a:cs typeface="Arial" panose="020b0604020202020204" pitchFamily="34" charset="0"/>
              </a:rPr>
              <a:t>Nursing Facility Enforcement</a:t>
            </a:r>
            <a:endParaRPr lang="en-US" sz="3600" b="1">
              <a:solidFill>
                <a:schemeClr val="bg1"/>
              </a:solidFill>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37F2B05A-B351-401E-A335-30CAB1D37BC2}"/>
              </a:ext>
            </a:extLst>
          </p:cNvPr>
          <p:cNvSpPr txBox="1"/>
          <p:nvPr/>
        </p:nvSpPr>
        <p:spPr bwMode="white">
          <a:xfrm>
            <a:off x="9128728" y="6207680"/>
            <a:ext cx="2392744" cy="563169"/>
          </a:xfrm>
          <a:prstGeom prst="rect">
            <a:avLst/>
          </a:prstGeom>
        </p:spPr>
        <p:txBody>
          <a:bodyPr/>
          <a:lstStyle>
            <a:lvl1pPr marL="0" indent="0" algn="r" defTabSz="914400" rtl="0" eaLnBrk="1" latinLnBrk="0" hangingPunct="1">
              <a:lnSpc>
                <a:spcPct val="90000"/>
              </a:lnSpc>
              <a:spcBef>
                <a:spcPct val="0"/>
              </a:spcBef>
              <a:buFont typeface="Arial" panose="020b0604020202020204" pitchFamily="34" charset="0"/>
              <a:buNone/>
              <a:defRPr sz="1200" i="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7" name="Slide Number Placeholder 6">
            <a:extLst>
              <a:ext uri="{FF2B5EF4-FFF2-40B4-BE49-F238E27FC236}">
                <a16:creationId xmlns:a16="http://schemas.microsoft.com/office/drawing/2014/main" id="{A023DFAD-5AD0-4155-9DF1-214EBA76C8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31036-EC6C-4BAE-B118-D8B183F01E36}" type="slidenum">
              <a:rPr lang="en-US" smtClean="0"/>
              <a:t>9</a:t>
            </a:fld>
            <a:endParaRPr lang="en-US"/>
          </a:p>
        </p:txBody>
      </p:sp>
      <p:sp>
        <p:nvSpPr>
          <p:cNvPr id="5" name="TextBox 4">
            <a:extLst>
              <a:ext uri="{FF2B5EF4-FFF2-40B4-BE49-F238E27FC236}">
                <a16:creationId xmlns:a16="http://schemas.microsoft.com/office/drawing/2014/main" id="{9303AEF4-A440-657E-BEE6-189A47213292}"/>
              </a:ext>
            </a:extLst>
          </p:cNvPr>
          <p:cNvSpPr txBox="1"/>
          <p:nvPr/>
        </p:nvSpPr>
        <p:spPr>
          <a:xfrm>
            <a:off x="1315844" y="737637"/>
            <a:ext cx="987153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sz="2800">
                <a:solidFill>
                  <a:prstClr val="white"/>
                </a:solidFill>
                <a:latin typeface="Arial" panose="020b0604020202020204" pitchFamily="34" charset="0"/>
                <a:cs typeface="Arial" panose="020b0604020202020204" pitchFamily="34" charset="0"/>
              </a:rPr>
              <a:t>Federal Fees, Fines and Other Remedies</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0189289-3BEF-4B67-1754-C1A1EF620DF8}"/>
              </a:ext>
            </a:extLst>
          </p:cNvPr>
          <p:cNvSpPr txBox="1"/>
          <p:nvPr/>
        </p:nvSpPr>
        <p:spPr>
          <a:xfrm>
            <a:off x="1004620" y="2196234"/>
            <a:ext cx="10627461" cy="1938992"/>
          </a:xfrm>
          <a:prstGeom prst="rect">
            <a:avLst/>
          </a:prstGeom>
          <a:noFill/>
        </p:spPr>
        <p:txBody>
          <a:bodyPr wrap="none" rtlCol="0">
            <a:spAutoFit/>
          </a:bodyPr>
          <a:lstStyle/>
          <a:p>
            <a:pPr algn="ctr"/>
            <a:r>
              <a:rPr lang="en-US" sz="2000"/>
              <a:t>CATEGORY 2 remedies include: </a:t>
            </a:r>
          </a:p>
          <a:p>
            <a:pPr algn="ctr"/>
            <a:endParaRPr lang="en-US" sz="2000"/>
          </a:p>
          <a:p>
            <a:pPr algn="ctr"/>
            <a:r>
              <a:rPr lang="en-US" sz="2000"/>
              <a:t>• Denial of payment for all new Medicare and/or Medicaid admissions; </a:t>
            </a:r>
          </a:p>
          <a:p>
            <a:pPr algn="ctr"/>
            <a:r>
              <a:rPr lang="en-US" sz="2000"/>
              <a:t>• Denial of payment for all Medicare and/or Medicaid residents, imposed only by the CMS Location; </a:t>
            </a:r>
          </a:p>
          <a:p>
            <a:pPr algn="ctr"/>
            <a:r>
              <a:rPr lang="en-US" sz="2000"/>
              <a:t>• Lower range per day civil money penalties; </a:t>
            </a:r>
          </a:p>
          <a:p>
            <a:pPr algn="ctr"/>
            <a:r>
              <a:rPr lang="en-US" sz="2000"/>
              <a:t>• Per instance civil money penalties.</a:t>
            </a:r>
            <a:endParaRPr lang="en-US"/>
          </a:p>
        </p:txBody>
      </p:sp>
    </p:spTree>
    <p:extLst>
      <p:ext uri="{BB962C8B-B14F-4D97-AF65-F5344CB8AC3E}">
        <p14:creationId xmlns:p14="http://schemas.microsoft.com/office/powerpoint/2010/main" val="2879554878"/>
      </p:ext>
    </p:extLst>
  </p:cSld>
  <p:clrMapOvr>
    <a:masterClrMapping/>
  </p:clrMapOvr>
  <p:transition/>
  <p:timing/>
</p:sld>
</file>

<file path=ppt/tags/tag1.xml><?xml version="1.0" encoding="utf-8"?>
<p:tagLst xmlns:p="http://schemas.openxmlformats.org/presentationml/2006/main">
  <p:tag name="AS_OS" val="Unix 3.10.0.957"/>
  <p:tag name="AS_RELEASE_DATE" val="2023.07.31"/>
  <p:tag name="AS_TITLE" val="Aspose.Slides for Java"/>
  <p:tag name="AS_VERSION" val="23.7"/>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4DAAD2AFF9C49B60874F1BF78D8F0" ma:contentTypeVersion="15" ma:contentTypeDescription="Create a new document." ma:contentTypeScope="" ma:versionID="74cdb300632c4bd88d9190981cfee769">
  <xsd:schema xmlns:xsd="http://www.w3.org/2001/XMLSchema" xmlns:xs="http://www.w3.org/2001/XMLSchema" xmlns:p="http://schemas.microsoft.com/office/2006/metadata/properties" xmlns:ns3="78080e11-2240-411d-bc3f-8a168a561197" xmlns:ns4="2d48faa7-5c60-4eaa-9f3a-0e03af7ae7d7" targetNamespace="http://schemas.microsoft.com/office/2006/metadata/properties" ma:root="true" ma:fieldsID="7e613b39e97d5899d2d81ecbba816bd6" ns3:_="" ns4:_="">
    <xsd:import namespace="78080e11-2240-411d-bc3f-8a168a561197"/>
    <xsd:import namespace="2d48faa7-5c60-4eaa-9f3a-0e03af7ae7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80e11-2240-411d-bc3f-8a168a561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48faa7-5c60-4eaa-9f3a-0e03af7ae7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8080e11-2240-411d-bc3f-8a168a561197" xsi:nil="true"/>
  </documentManagement>
</p:properties>
</file>

<file path=customXml/itemProps1.xml><?xml version="1.0" encoding="utf-8"?>
<ds:datastoreItem xmlns:ds="http://schemas.openxmlformats.org/officeDocument/2006/customXml" ds:itemID="{994EFD7F-C69C-42ED-A844-40353F6FC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80e11-2240-411d-bc3f-8a168a561197"/>
    <ds:schemaRef ds:uri="2d48faa7-5c60-4eaa-9f3a-0e03af7ae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EE544-8034-4958-B332-C31314BF889B}">
  <ds:schemaRefs>
    <ds:schemaRef ds:uri="http://schemas.microsoft.com/sharepoint/v3/contenttype/forms"/>
  </ds:schemaRefs>
</ds:datastoreItem>
</file>

<file path=customXml/itemProps3.xml><?xml version="1.0" encoding="utf-8"?>
<ds:datastoreItem xmlns:ds="http://schemas.openxmlformats.org/officeDocument/2006/customXml" ds:itemID="{BDE64C6F-CB9D-496A-AC8E-FA876D49335E}">
  <ds:schemaRefs>
    <ds:schemaRef ds:uri="http://schemas.microsoft.com/office/2006/metadata/properties"/>
    <ds:schemaRef ds:uri="2d48faa7-5c60-4eaa-9f3a-0e03af7ae7d7"/>
    <ds:schemaRef ds:uri="78080e11-2240-411d-bc3f-8a168a56119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vt="http://schemas.openxmlformats.org/officeDocument/2006/docPropsVTypes" xmlns="http://schemas.openxmlformats.org/officeDocument/2006/extended-properties">
  <Company>State of Kansas</Company>
  <PresentationFormat>Widescreen</PresentationFormat>
  <Paragraphs>248</Paragraphs>
  <Slides>24</Slides>
  <Notes>23</Notes>
  <TotalTime>11318</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24</vt:i4>
      </vt:variant>
    </vt:vector>
  </HeadingPairs>
  <TitlesOfParts>
    <vt:vector baseType="lpstr" size="31">
      <vt:lpstr>Arial</vt:lpstr>
      <vt:lpstr>Calibri Light</vt:lpstr>
      <vt:lpstr>Calibri</vt:lpstr>
      <vt:lpstr>Bahnschrift</vt:lpstr>
      <vt:lpstr>Times New Roman</vt:lpstr>
      <vt:lpstr>Georgia</vt:lpstr>
      <vt:lpstr>Office Theme</vt:lpstr>
      <vt:lpstr/>
      <vt:lpstr/>
      <vt:lpstr/>
      <vt:lpstr/>
      <vt:lpstr/>
      <vt:lpstr/>
      <vt:lpstr/>
      <vt:lpstr/>
      <vt:lpstr/>
      <vt:lpstr/>
      <vt:lpstr/>
      <vt:lpstr/>
      <vt:lpstr/>
      <vt:lpstr/>
      <vt:lpstr/>
      <vt:lpstr/>
      <vt:lpstr/>
      <vt:lpstr/>
      <vt:lpstr/>
      <vt:lpstr/>
      <vt:lpstr/>
      <vt:lpstr/>
      <vt:lpstr/>
      <vt:lpstr>Staff Contacts</vt:lpstr>
    </vt:vector>
  </TitlesOfParts>
  <LinksUpToDate>0</LinksUpToDate>
  <SharedDoc>0</SharedDoc>
  <HyperlinksChanged>0</HyperlinksChanged>
  <Application>Aspose.Slides for Java</Application>
  <AppVersion>23.0700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 </dc:title>
  <dc:creator>Lacey Hunter [KDADS]</dc:creator>
  <cp:lastModifiedBy>Lacey Hunter [KDADS]</cp:lastModifiedBy>
  <cp:revision>9</cp:revision>
  <dcterms:created xsi:type="dcterms:W3CDTF">2024-10-22T18:53:14Z</dcterms:created>
  <dcterms:modified xsi:type="dcterms:W3CDTF">2024-11-20T14:41:51Z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0x010100E244DAAD2AFF9C49B60874F1BF78D8F0</vt:lpwstr>
  </property>
</Properties>
</file>