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4080" r:id="rId2"/>
  </p:sldMasterIdLst>
  <p:notesMasterIdLst>
    <p:notesMasterId r:id="rId10"/>
  </p:notesMasterIdLst>
  <p:handoutMasterIdLst>
    <p:handoutMasterId r:id="rId11"/>
  </p:handoutMasterIdLst>
  <p:sldIdLst>
    <p:sldId id="256" r:id="rId3"/>
    <p:sldId id="3029" r:id="rId4"/>
    <p:sldId id="3028" r:id="rId5"/>
    <p:sldId id="3031" r:id="rId6"/>
    <p:sldId id="3032" r:id="rId7"/>
    <p:sldId id="3033" r:id="rId8"/>
    <p:sldId id="261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7AFB1D-7A0D-0059-193C-CCAB9CE440D2}" name="Jessica Pearson [KDHE]" initials="J[" userId="S::jessica.pearson@kdhe.ks.gov::d6f7b6ca-ae5b-4aac-a2fb-bfe54017771c" providerId="AD"/>
  <p188:author id="{89490536-AF9C-E476-DDC3-6F6985DE71D5}" name="Breanna M. Dohrman [KDHE]" initials="BD" userId="S::breanna.m.dohrman@kdhe.ks.gov::f9c2018f-cf41-4675-87ad-5d7511b0baab" providerId="AD"/>
  <p188:author id="{91696087-8984-EDB0-DDB9-9F745C9B2876}" name="Tina Leary [KDHE]" initials="T[" userId="S::tina.leary@kdhe.ks.gov::7cacaa37-2235-42f6-bf56-40537b355584" providerId="AD"/>
  <p188:author id="{50F9448E-40F2-54E6-7E4C-BE7AF08B80AF}" name="Erin Kelley" initials="EK" userId="S::erin.kelley@kdhe.ks.gov::a2afe953-c12c-457e-9768-ad5b671c8728" providerId="AD"/>
  <p188:author id="{0D12F7B9-21EB-9F51-C158-3C63A07E9EE8}" name="Mica Soames [KDHE]" initials="M[" userId="S::mica.soames@kdhe.ks.gov::f73305a0-4443-4278-8f34-5dcce1304cb9" providerId="AD"/>
  <p188:author id="{162CA0EA-F6C6-7E63-80FB-F9063E1382A5}" name="Danielle Burns [KDHE]" initials="D[" userId="S::danielle.burns@kdhe.ks.gov::993c9418-0389-44d7-858c-410644b637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003399"/>
    <a:srgbClr val="F8F8F8"/>
    <a:srgbClr val="B3CDD4"/>
    <a:srgbClr val="7AA8B4"/>
    <a:srgbClr val="839AA0"/>
    <a:srgbClr val="0033CC"/>
    <a:srgbClr val="F1A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75E99-6DA6-4E82-BCA1-CF7BDEF3EE06}" v="9" dt="2025-12-09T20:03:52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B6A349-CFA5-2F20-7D6A-018234277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5A729-A2E9-38F8-C8A1-716E0A8AF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5E65A1-EFC5-4C23-B50F-91176AA6B41A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EED12-E760-FC46-B025-4409B94DA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60F58-57D0-0DDB-AE0E-DEFB8C58B9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B8CDA69-A516-4C85-B7FF-D2C8FCD2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EB7993-6347-7324-4DDC-46FF22E85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D4081-67E3-2A50-E475-EF6B0B6D2F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10525E-CE6B-4898-ADAF-648434207070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546D7D-DC56-AF4C-8C8D-7CF211C88B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F010DA-A90B-D658-BD8B-236501EB1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30612-A3F8-EA56-7260-BB8C13CF32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9AE93-D396-8246-762C-42698FC72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FD840D-4632-4D52-A61D-CDB37D2628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620205A-4F6A-7462-6750-F880CDE03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DFC80-11ED-1164-34D1-BF722A1BD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i="1">
              <a:ea typeface="Calibri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3105D89-39AA-9008-F723-733C63BD5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4325EA-ED16-4BDA-BEF7-70ED3BEF5762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D840D-4632-4D52-A61D-CDB37D2628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62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799F15-1831-E1F7-25F9-42682826D66D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4F98AD3-2CB4-B3AD-FAD5-0E93395385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424C9-47E1-1FCC-9FF1-8D8176F53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920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4649E8-FDF2-9ACE-E229-DE7AB1EF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862-DB0E-4D8A-978A-84904CC6DAC1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DBB433-E45C-635B-C13A-B433D545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AD324F-B8C1-10F6-CDA8-25018BA5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4999-312F-43E2-B512-AFC2F5B71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EB8A20-D255-313D-55F0-7BADCBE3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D5C1-B8EE-4A85-8A5F-97D4061D7E38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6D4C0-C104-C863-C930-AB71A5F2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34B7BA-58EA-62D7-32F0-DFF1604C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12E6-2096-4450-96FD-93D6A62EE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86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29F2A5-9949-CB95-A619-D15E764C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233A-F3CF-40D0-B806-E53CA53B7638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3BE6B5-8A56-F335-74DF-0DC788E9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4650BD-B53C-F51F-AC6D-E699D6CA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41D2-4786-4D12-8AC1-B87C4471E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6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D7B24F-2A09-B0C2-EB3B-4EACC600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F9AA-1590-4D97-980B-4C121F1A1E78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7848A1-4851-09D5-D414-71EC02F7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4462EC-DAC6-3262-63BD-14DB968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B8352-1FE2-4663-99E2-7D580DA7D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5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2C1F1-6B3C-4693-6666-47E9718C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48D2-960B-430E-9E71-6444DD2D0150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E0441-19F8-06E5-E43F-0A8C1FC7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66428-CAE6-E661-F1B9-FC2197FF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16838-710C-4FB7-AF0D-53C9DD9A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8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773CBB-DCC4-F58A-9C1C-4ACF9D2B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4258-789A-41F1-ABD8-3E6B92350A8E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9597CB-E131-BE9B-1921-4AD260BE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AF994-E2DA-7433-9934-3A7D7E62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CFBB-CA3C-49DF-B13F-1E4D1769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75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FD00C-0481-F5F4-FF0D-9B18B67E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9D87-C581-48A4-986E-CDB5FBBFC1C5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0B062-0FD3-4136-B799-5B9595B0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0182-8D02-29E3-3A0D-6DE69DBD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A04C-13A3-4CCB-83DE-7EF82739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E8147-FAED-3B33-BED6-774A8186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9361-0838-4D3E-A555-2ECB5A354132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DEA7-05FD-0DB7-A18E-90BDAD1E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9D52-9FC4-7F70-409C-428CC8A6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A597-B46B-4762-A688-0C574BE53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4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16407-DDC8-40D4-3A46-A80AFA86685C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75F6D4-7CD6-3CA1-B3A4-F2B79381E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6AD8D-585C-ECAB-BAFE-DF01F1831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166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848B07B5-CB47-8A3A-7DDB-43E3AC4DF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21480" b="61115"/>
          <a:stretch>
            <a:fillRect/>
          </a:stretch>
        </p:blipFill>
        <p:spPr bwMode="auto">
          <a:xfrm>
            <a:off x="3962400" y="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1C357A-DAA0-BD80-B1FC-B9AC77317546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57202-63DE-8B2F-A596-0BD32B87BA44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00B6CFB-0418-A757-12B5-2C2AB74ED1A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FA32E92-F4AC-6D80-92E8-907C4B3D1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06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D250B-E891-1D96-5A78-E3751C7E584D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56B4F313-D5F0-9BD7-9645-6583E113951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19200" y="6523038"/>
            <a:ext cx="97536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107B3-CA21-86A8-9C89-3144DD14DF9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04B506D6-C931-258A-03BF-E2F92788E7E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29CD48E-584B-81FD-E587-4FE02DB95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3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F8EF0-5560-34BA-A191-59AB9AE84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9450" y="2401888"/>
            <a:ext cx="544671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1AC06-C4D6-15EE-383C-5BFCAB149BC0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654FC-F42E-6D5B-F754-C7EBC16D4BD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26E6462-C544-1FF3-34F4-DAF2524811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238692A-16B3-2325-E2D1-A4A55A00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52400" y="1258889"/>
            <a:ext cx="12192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7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ullet Title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441D6-39F2-4691-B883-30B8AF6FB669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AAD2A7-4F59-B6CF-DCA0-9A4B07F8630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98F946AF-8BEA-7795-BC42-8527A957CCD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7FB2130-EC39-860D-FCE0-B58BF939C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1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lor Bullet Title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0E369BE-17CF-76B7-5E55-39C2EA6F2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21480" b="61115"/>
          <a:stretch>
            <a:fillRect/>
          </a:stretch>
        </p:blipFill>
        <p:spPr bwMode="auto">
          <a:xfrm>
            <a:off x="3962400" y="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448D0-A283-DC7A-F64C-BA69E1E8BEBA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E3DDB-8B3E-A5DD-6392-C25230F42D10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FEFE8D3-BCEC-3F67-934A-1876F0623F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680942C-AFE3-28EB-ABD5-6BBA19502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19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E167C-490C-A2C7-3256-11248E59A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9450" y="2401888"/>
            <a:ext cx="544671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5BAE6-9ECE-369C-47D0-9EA0D8F2CC10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71A43-2B15-51EE-8256-3E0FBF8F9218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199C26C-C789-952B-1466-CA97E7AE79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0CC6570-3295-5586-E905-0B772140EC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52400" y="1258889"/>
            <a:ext cx="12192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9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C5415-FAA9-A70E-811B-538C87DAB69E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A1345BE-B541-DE56-67A6-86F612032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EB35E-7055-E181-B4F6-539C50EBE3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01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281A-86E8-ED63-BC7B-3FB0350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5B88-F2CD-4183-9FF5-9230440CB719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6D42-5A82-3FFC-4922-9287A661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3115-356B-8E85-1B51-B0F53147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DAE0F-E190-4F71-BC62-0CECCFB2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79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79C44-EE72-4E22-E6AF-ABCD11EA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5BBE-E58F-40CB-A56B-AFECA41C8B28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D7DD-8BA2-A81F-BFB5-A08DFECD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8F43-3947-BEBC-DFFB-DCDB15EE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CA12-BEBD-4DB8-A98F-521315689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45D57-1A14-038F-7E22-67994F24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F7FC-63B9-4CFC-8292-1374852058D6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E1C9E-D228-A0C4-A219-79D59D43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1FD6-FD0A-F875-40B3-FA99511F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5C7F6-E1DE-4999-A977-9438E769F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6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AD9F27-4C3F-481A-267E-D47777E0DA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DFDFE3-D10A-A00E-B561-A3A27941C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22BD05E-F8EE-4C93-5036-3908237F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643AE32-9ED8-A892-B9BB-44A6C2574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7BF9-61EE-E4D5-89A8-7EB771CE5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85C135-9CB6-4D57-A722-8A4F4D6B8217}" type="datetimeFigureOut">
              <a:rPr lang="en-US"/>
              <a:pPr>
                <a:defRPr/>
              </a:pPr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06FC8-DB8D-30B7-F545-D2AFAE9A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F825B-CD78-708B-D31A-330390CB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DBF6BA-DCE7-4837-B7F3-05A82E8FFD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82" r:id="rId12"/>
    <p:sldLayoutId id="2147484383" r:id="rId13"/>
    <p:sldLayoutId id="214748438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FA8783-C98C-FAC3-E07E-4BB9BF60DF84}"/>
              </a:ext>
            </a:extLst>
          </p:cNvPr>
          <p:cNvSpPr>
            <a:spLocks noGrp="1"/>
          </p:cNvSpPr>
          <p:nvPr/>
        </p:nvSpPr>
        <p:spPr bwMode="auto">
          <a:xfrm>
            <a:off x="952500" y="5638800"/>
            <a:ext cx="10287000" cy="990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HCBS Collaboration </a:t>
            </a: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Fourth Quarter | December 18,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44F93-2462-31C5-B34C-F8A212C7B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607423"/>
          </a:xfrm>
        </p:spPr>
        <p:txBody>
          <a:bodyPr/>
          <a:lstStyle/>
          <a:p>
            <a:r>
              <a:rPr lang="en-US" sz="4800" u="sng" dirty="0">
                <a:latin typeface="Arial"/>
                <a:cs typeface="Arial"/>
              </a:rPr>
              <a:t>Agenda and Welcome</a:t>
            </a:r>
            <a:endParaRPr lang="en-US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Cost of Living Adjustment (KDHE Policy Team)</a:t>
            </a:r>
          </a:p>
          <a:p>
            <a:pPr marL="1257300" lvl="1">
              <a:buFont typeface="Arial,Sans-Serif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January vs February changes</a:t>
            </a:r>
            <a:endParaRPr lang="en-US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PMDT</a:t>
            </a:r>
            <a:endParaRPr lang="en-US" sz="3200" dirty="0">
              <a:solidFill>
                <a:schemeClr val="tx1"/>
              </a:solidFill>
            </a:endParaRP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Citizenship vs Noncitizen</a:t>
            </a:r>
            <a:endParaRPr lang="en-US" sz="3200" dirty="0">
              <a:solidFill>
                <a:schemeClr val="tx1"/>
              </a:solidFill>
            </a:endParaRPr>
          </a:p>
          <a:p>
            <a:pPr marL="571500" indent="-571500"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54C81-8F38-FF39-FEB1-503191E8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17134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6BD1D-509F-DF9F-6B16-F3077BC03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066800"/>
            <a:ext cx="11731925" cy="5257800"/>
          </a:xfrm>
        </p:spPr>
        <p:txBody>
          <a:bodyPr/>
          <a:lstStyle/>
          <a:p>
            <a:r>
              <a:rPr lang="en-US" u="sng" dirty="0">
                <a:latin typeface="Arial"/>
                <a:ea typeface="Calibri"/>
                <a:cs typeface="Arial"/>
              </a:rPr>
              <a:t>Cost of Living Adjustments (COLA)</a:t>
            </a:r>
          </a:p>
          <a:p>
            <a:pPr marL="1143000" lvl="1" indent="-457200"/>
            <a:r>
              <a:rPr lang="en-US" dirty="0">
                <a:latin typeface="Arial"/>
                <a:ea typeface="Calibri"/>
                <a:cs typeface="Arial"/>
              </a:rPr>
              <a:t>2.8% i</a:t>
            </a: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ncrease in benefit levels for 2026</a:t>
            </a:r>
          </a:p>
          <a:p>
            <a:pPr marL="1143000" lvl="1" indent="-457200"/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Medicare Premium Increase for 2</a:t>
            </a:r>
            <a:r>
              <a:rPr lang="en-US" dirty="0">
                <a:latin typeface="Arial"/>
                <a:ea typeface="Calibri"/>
                <a:cs typeface="Arial"/>
              </a:rPr>
              <a:t>026 to $202.90</a:t>
            </a:r>
          </a:p>
          <a:p>
            <a:pPr marL="1143000" lvl="1" indent="-457200"/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SSA makes the adjustment in January 2026, but active Medicaid consumer's income may not be adjusted until February 2026</a:t>
            </a:r>
          </a:p>
          <a:p>
            <a:pPr marL="1143000" lvl="1" indent="-457200"/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Consumers should submit new benefit letters for Veteran's Benefits, Railroad Retirement and/or any other Civil Service Retirement Income that was increased</a:t>
            </a:r>
          </a:p>
          <a:p>
            <a:pPr marL="1143000" lvl="1" indent="-457200"/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Changes take place either January 2026 or February 2026 depending on current Medicaid coverage</a:t>
            </a:r>
          </a:p>
          <a:p>
            <a:pPr marL="2057400" lvl="3"/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1143000" lvl="1" indent="-457200"/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C41F6-C249-7AC8-A7E2-90DF9987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28" y="175103"/>
            <a:ext cx="10538272" cy="548640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58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5C495-EBFE-37BF-15F5-7702B85D8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Client Obligations and Expenses</a:t>
            </a:r>
          </a:p>
          <a:p>
            <a:pPr marL="571500" indent="-571500"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SSA income is adjusted automatically</a:t>
            </a:r>
          </a:p>
          <a:p>
            <a:pPr marL="571500" indent="-571500"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Medicare Expenses are adjusted automatically</a:t>
            </a:r>
          </a:p>
          <a:p>
            <a:pPr marL="571500" indent="-571500"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Past due and owing expenses or any other expense adjustments are not done automatically</a:t>
            </a:r>
          </a:p>
          <a:p>
            <a:pPr marL="571500" indent="-571500"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If you are unsure what the new client obligation would have been but is $0 due to expenses, reach out to your direct HCBS Unit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9CAF2F-F11A-7FF5-6382-47B82601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711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37A1-8022-9AD6-2146-0C369B5E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9E06A-8D43-167A-5398-ECDC71E51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Presumptive Medical Disability Decisions</a:t>
            </a:r>
          </a:p>
          <a:p>
            <a:pPr marL="571500" indent="-571500"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Elderly (65 or older)</a:t>
            </a:r>
          </a:p>
          <a:p>
            <a:pPr marL="571500" indent="-571500"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Disabled (determined disabled by SSA)</a:t>
            </a:r>
          </a:p>
          <a:p>
            <a:pPr marL="1257300" lvl="1"/>
            <a:r>
              <a:rPr lang="en-US" sz="2400" dirty="0">
                <a:latin typeface="Arial"/>
                <a:cs typeface="Arial"/>
              </a:rPr>
              <a:t>PMDT referrals are sent if SSA has not yet deemed an individual disabled</a:t>
            </a:r>
          </a:p>
          <a:p>
            <a:pPr marL="342900" indent="-342900"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PMDT Decisions</a:t>
            </a:r>
          </a:p>
          <a:p>
            <a:pPr marL="1028700" lvl="1" indent="-342900"/>
            <a:r>
              <a:rPr lang="en-US" sz="2000" dirty="0">
                <a:latin typeface="Arial"/>
                <a:cs typeface="Arial"/>
              </a:rPr>
              <a:t>Not disabled</a:t>
            </a:r>
          </a:p>
          <a:p>
            <a:pPr marL="1028700" lvl="1" indent="-342900"/>
            <a:r>
              <a:rPr lang="en-US" sz="2000" dirty="0">
                <a:latin typeface="Arial"/>
                <a:cs typeface="Arial"/>
              </a:rPr>
              <a:t>Tier 2 – </a:t>
            </a:r>
            <a:r>
              <a:rPr lang="en-US" sz="2000" dirty="0" err="1">
                <a:latin typeface="Arial"/>
                <a:cs typeface="Arial"/>
              </a:rPr>
              <a:t>MediKan</a:t>
            </a:r>
            <a:endParaRPr lang="en-US" sz="2000" dirty="0"/>
          </a:p>
          <a:p>
            <a:pPr marL="1485900" lvl="2" indent="-342900"/>
            <a:r>
              <a:rPr lang="en-US" sz="2000" dirty="0">
                <a:latin typeface="Arial"/>
                <a:cs typeface="Arial"/>
              </a:rPr>
              <a:t>Not eligible for Long Term Care</a:t>
            </a:r>
          </a:p>
          <a:p>
            <a:pPr marL="1028700" lvl="1" indent="-342900"/>
            <a:r>
              <a:rPr lang="en-US" sz="2000" dirty="0">
                <a:latin typeface="Arial"/>
                <a:cs typeface="Arial"/>
              </a:rPr>
              <a:t>Tier 1</a:t>
            </a:r>
          </a:p>
          <a:p>
            <a:pPr marL="1485900" lvl="2" indent="-342900"/>
            <a:r>
              <a:rPr lang="en-US" sz="2000" dirty="0">
                <a:latin typeface="Arial"/>
                <a:cs typeface="Arial"/>
              </a:rPr>
              <a:t>Long Term Care can be approved if otherwise eligible </a:t>
            </a:r>
          </a:p>
          <a:p>
            <a:pPr marL="342900" indent="-342900">
              <a:buChar char="•"/>
            </a:pPr>
            <a:r>
              <a:rPr lang="en-US" sz="2100" dirty="0">
                <a:solidFill>
                  <a:schemeClr val="tx1"/>
                </a:solidFill>
                <a:latin typeface="Arial"/>
                <a:cs typeface="Arial"/>
              </a:rPr>
              <a:t>Disability Determination Services</a:t>
            </a:r>
          </a:p>
          <a:p>
            <a:pPr marL="1028700" lvl="1" indent="-342900"/>
            <a:r>
              <a:rPr lang="en-US" sz="2000" dirty="0">
                <a:latin typeface="Arial"/>
                <a:cs typeface="Arial"/>
              </a:rPr>
              <a:t> SSA denied or terminated SSA disability benefits for Nonmedical Reason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C162B-ADF6-1263-046F-80107654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591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553D-5659-004E-04B7-96160F9F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7A580F-BCCC-0D3D-21F8-85E5AE333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Citizenship vs Noncitizen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Citizens receiving SSA or Medicare</a:t>
            </a:r>
          </a:p>
          <a:p>
            <a:pPr marL="1257300" lvl="1" indent="-571500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Exempt from verifying citizenship</a:t>
            </a:r>
          </a:p>
          <a:p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Noncitizens receiving SSA or Medicare</a:t>
            </a:r>
          </a:p>
          <a:p>
            <a:pPr marL="1143000" lvl="1" indent="-457200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Must provide adequate verification for citizenship</a:t>
            </a:r>
          </a:p>
          <a:p>
            <a:pPr marL="1143000" lvl="1" indent="-457200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Interface Verification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Minimum requirement: alien number but may require other hard copy documentation</a:t>
            </a:r>
          </a:p>
          <a:p>
            <a:pPr marL="1600200" lvl="2" indent="-457200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Policy remains the same for eligible noncitizens</a:t>
            </a:r>
          </a:p>
          <a:p>
            <a:pPr marL="2057400" lvl="3" indent="-457200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5-year requirement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A7A3D-C668-5D40-8E95-F5456055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HCBS 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10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>
            <a:extLst>
              <a:ext uri="{FF2B5EF4-FFF2-40B4-BE49-F238E27FC236}">
                <a16:creationId xmlns:a16="http://schemas.microsoft.com/office/drawing/2014/main" id="{06E8A8A9-D821-14A4-7C4E-D815D828E8F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-152400" y="1258888"/>
            <a:ext cx="121920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b="1"/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al KanCare PPT template 08-201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ae8101-c92d-480c-bc43-c6761ccccc5a}" enabled="0" method="" siteId="{dcae8101-c92d-480c-bc43-c6761ccccc5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293</Words>
  <Application>Microsoft Office PowerPoint</Application>
  <PresentationFormat>Widescreen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Times New Roman</vt:lpstr>
      <vt:lpstr>General KanCare PPT template 08-2018</vt:lpstr>
      <vt:lpstr>Office Theme</vt:lpstr>
      <vt:lpstr>PowerPoint Presentation</vt:lpstr>
      <vt:lpstr>HCBS Collaboration</vt:lpstr>
      <vt:lpstr>HCBS Collaboration</vt:lpstr>
      <vt:lpstr>HCBS Collaboration</vt:lpstr>
      <vt:lpstr>HCBS Collaboration</vt:lpstr>
      <vt:lpstr>HCBS Collaboration</vt:lpstr>
      <vt:lpstr>PowerPoint Presentation</vt:lpstr>
    </vt:vector>
  </TitlesOfParts>
  <Company>KDHE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KanCare PowerPoint Template 2023</dc:title>
  <dc:creator>Philip Harris [KDHE];Kynedee Hodges [KDHE]</dc:creator>
  <cp:lastModifiedBy>Breanna M. Dohrman [KDHE]</cp:lastModifiedBy>
  <cp:revision>36</cp:revision>
  <cp:lastPrinted>2018-08-08T16:47:23Z</cp:lastPrinted>
  <dcterms:created xsi:type="dcterms:W3CDTF">2011-05-02T20:27:07Z</dcterms:created>
  <dcterms:modified xsi:type="dcterms:W3CDTF">2025-12-10T15:09:54Z</dcterms:modified>
</cp:coreProperties>
</file>