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2"/>
  </p:notesMasterIdLst>
  <p:handoutMasterIdLst>
    <p:handoutMasterId r:id="rId13"/>
  </p:handoutMasterIdLst>
  <p:sldIdLst>
    <p:sldId id="287" r:id="rId5"/>
    <p:sldId id="262" r:id="rId6"/>
    <p:sldId id="4848" r:id="rId7"/>
    <p:sldId id="4855" r:id="rId8"/>
    <p:sldId id="4857" r:id="rId9"/>
    <p:sldId id="4850" r:id="rId10"/>
    <p:sldId id="4856" r:id="rId11"/>
  </p:sldIdLst>
  <p:sldSz cx="12192000" cy="6858000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pp, Gary (US)" initials="SG(" lastIdx="7" clrIdx="6">
    <p:extLst>
      <p:ext uri="{19B8F6BF-5375-455C-9EA6-DF929625EA0E}">
        <p15:presenceInfo xmlns:p15="http://schemas.microsoft.com/office/powerpoint/2012/main" userId="S::sappg@battelle.org::7adb8470-82c8-49e0-a9ab-9f369b023e9c" providerId="AD"/>
      </p:ext>
    </p:extLst>
  </p:cmAuthor>
  <p:cmAuthor id="1" name="John, Lisa (US)" initials="JL(" lastIdx="16" clrIdx="0">
    <p:extLst>
      <p:ext uri="{19B8F6BF-5375-455C-9EA6-DF929625EA0E}">
        <p15:presenceInfo xmlns:p15="http://schemas.microsoft.com/office/powerpoint/2012/main" userId="S::johnl@battelle.org::1bb072e7-2ed4-49be-8c61-b29683d56c80" providerId="AD"/>
      </p:ext>
    </p:extLst>
  </p:cmAuthor>
  <p:cmAuthor id="8" name="Chavan, Anjali (US)" initials="C(" lastIdx="17" clrIdx="7">
    <p:extLst>
      <p:ext uri="{19B8F6BF-5375-455C-9EA6-DF929625EA0E}">
        <p15:presenceInfo xmlns:p15="http://schemas.microsoft.com/office/powerpoint/2012/main" userId="S::chavan@battelle.org::b7440333-09de-42c9-bfa4-c88c09814cb2" providerId="AD"/>
      </p:ext>
    </p:extLst>
  </p:cmAuthor>
  <p:cmAuthor id="2" name="Brown, Katherine (US)" initials="B(" lastIdx="1" clrIdx="1">
    <p:extLst>
      <p:ext uri="{19B8F6BF-5375-455C-9EA6-DF929625EA0E}">
        <p15:presenceInfo xmlns:p15="http://schemas.microsoft.com/office/powerpoint/2012/main" userId="S::brownk1@battelle.org::5b80034e-f1a7-4610-bea2-aa32a16d691e" providerId="AD"/>
      </p:ext>
    </p:extLst>
  </p:cmAuthor>
  <p:cmAuthor id="3" name="Burke, Stephen (US)" initials="BS(" lastIdx="3" clrIdx="2">
    <p:extLst>
      <p:ext uri="{19B8F6BF-5375-455C-9EA6-DF929625EA0E}">
        <p15:presenceInfo xmlns:p15="http://schemas.microsoft.com/office/powerpoint/2012/main" userId="S::burkes@battelle.org::e9021d6d-45ce-42e3-a09a-6bce734a75bb" providerId="AD"/>
      </p:ext>
    </p:extLst>
  </p:cmAuthor>
  <p:cmAuthor id="4" name="Pusl, Daniela (US)" initials="P(" lastIdx="5" clrIdx="3">
    <p:extLst>
      <p:ext uri="{19B8F6BF-5375-455C-9EA6-DF929625EA0E}">
        <p15:presenceInfo xmlns:p15="http://schemas.microsoft.com/office/powerpoint/2012/main" userId="S::pusld@battelle.org::c481d280-1470-4dde-9cf3-7f03bee7f339" providerId="AD"/>
      </p:ext>
    </p:extLst>
  </p:cmAuthor>
  <p:cmAuthor id="5" name="Kerber, Jackie (US)" initials="KJ(" lastIdx="51" clrIdx="4">
    <p:extLst>
      <p:ext uri="{19B8F6BF-5375-455C-9EA6-DF929625EA0E}">
        <p15:presenceInfo xmlns:p15="http://schemas.microsoft.com/office/powerpoint/2012/main" userId="S::kerber@battelle.org::3f4368f2-3efa-45ec-a2b3-d28372af5f68" providerId="AD"/>
      </p:ext>
    </p:extLst>
  </p:cmAuthor>
  <p:cmAuthor id="6" name="Bright, Barbara (US)" initials="BB(" lastIdx="15" clrIdx="5">
    <p:extLst>
      <p:ext uri="{19B8F6BF-5375-455C-9EA6-DF929625EA0E}">
        <p15:presenceInfo xmlns:p15="http://schemas.microsoft.com/office/powerpoint/2012/main" userId="S::brightb@battelle.org::92b507ac-9dfa-4fdb-8fb6-bae90648c2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846"/>
    <a:srgbClr val="23356E"/>
    <a:srgbClr val="E5EEDA"/>
    <a:srgbClr val="D9E6C8"/>
    <a:srgbClr val="C3D7A9"/>
    <a:srgbClr val="000000"/>
    <a:srgbClr val="424242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383D55-1D8E-47F0-8407-8CF902454C5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D73952-53CB-4D8F-B858-71DE4FE97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9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C5454E-9E81-4C99-A91B-42C07507225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A537934-768C-4C37-BAD1-E522F3AE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0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1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BD4884-8F84-4DD0-B1BA-DE02878DF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10161"/>
          <a:stretch/>
        </p:blipFill>
        <p:spPr>
          <a:xfrm>
            <a:off x="0" y="-7656"/>
            <a:ext cx="12192000" cy="637698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8493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1416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goes here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/>
              <a:t>Location 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graphicFrame>
        <p:nvGraphicFramePr>
          <p:cNvPr id="12" name="Object 11" descr="CONFIDENTIAL_TAG_0xFFEE" hidden="1">
            <a:extLst>
              <a:ext uri="{FF2B5EF4-FFF2-40B4-BE49-F238E27FC236}">
                <a16:creationId xmlns:a16="http://schemas.microsoft.com/office/drawing/2014/main" id="{CBC98875-E46D-4B81-B8EE-64A5ACFE0C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505730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2" name="Object 11" descr="CONFIDENTIAL_TAG_0xFFEE" hidden="1">
                        <a:extLst>
                          <a:ext uri="{FF2B5EF4-FFF2-40B4-BE49-F238E27FC236}">
                            <a16:creationId xmlns:a16="http://schemas.microsoft.com/office/drawing/2014/main" id="{CBC98875-E46D-4B81-B8EE-64A5ACFE0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 descr="CONFIDENTIAL_TAG_0xFFEE">
            <a:extLst>
              <a:ext uri="{FF2B5EF4-FFF2-40B4-BE49-F238E27FC236}">
                <a16:creationId xmlns:a16="http://schemas.microsoft.com/office/drawing/2014/main" id="{B45B7006-143B-4E2D-AB23-24C41533B90D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0" y="5717789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6012657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3328417"/>
            <a:ext cx="11256264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66344" y="1972855"/>
            <a:ext cx="11256264" cy="1165224"/>
          </a:xfrm>
        </p:spPr>
        <p:txBody>
          <a:bodyPr anchor="b" anchorCtr="0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Section Header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4" name="TextBox 13" descr="CONFIDENTIAL_TAG_0xFFEE">
            <a:extLst>
              <a:ext uri="{FF2B5EF4-FFF2-40B4-BE49-F238E27FC236}">
                <a16:creationId xmlns:a16="http://schemas.microsoft.com/office/drawing/2014/main" id="{B6A8DDAE-A9EC-45B1-8D22-CD3DC5270E50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9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04724" y="3563772"/>
            <a:ext cx="10982552" cy="45719"/>
            <a:chOff x="453543" y="3563772"/>
            <a:chExt cx="8236914" cy="45719"/>
          </a:xfrm>
        </p:grpSpPr>
        <p:sp>
          <p:nvSpPr>
            <p:cNvPr id="24" name="Rectangle 23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6063608" y="1233840"/>
            <a:ext cx="64785" cy="4822179"/>
            <a:chOff x="4547705" y="1233839"/>
            <a:chExt cx="48589" cy="4822179"/>
          </a:xfrm>
        </p:grpSpPr>
        <p:sp>
          <p:nvSpPr>
            <p:cNvPr id="32" name="Rectangle 31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9088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6344" y="4169664"/>
            <a:ext cx="5303520" cy="1660672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9088" y="4169664"/>
            <a:ext cx="5303520" cy="1664208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8"/>
          </p:nvPr>
        </p:nvSpPr>
        <p:spPr>
          <a:xfrm>
            <a:off x="466344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9"/>
          </p:nvPr>
        </p:nvSpPr>
        <p:spPr>
          <a:xfrm>
            <a:off x="6419088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39"/>
          <p:cNvSpPr>
            <a:spLocks noGrp="1"/>
          </p:cNvSpPr>
          <p:nvPr userDrawn="1">
            <p:ph type="body" sz="quarter" idx="20"/>
          </p:nvPr>
        </p:nvSpPr>
        <p:spPr>
          <a:xfrm>
            <a:off x="466344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39"/>
          <p:cNvSpPr>
            <a:spLocks noGrp="1"/>
          </p:cNvSpPr>
          <p:nvPr userDrawn="1">
            <p:ph type="body" sz="quarter" idx="21"/>
          </p:nvPr>
        </p:nvSpPr>
        <p:spPr>
          <a:xfrm>
            <a:off x="6419088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29" name="TextBox 28" descr="CONFIDENTIAL_TAG_0xFFEE">
            <a:extLst>
              <a:ext uri="{FF2B5EF4-FFF2-40B4-BE49-F238E27FC236}">
                <a16:creationId xmlns:a16="http://schemas.microsoft.com/office/drawing/2014/main" id="{AD5EB7EA-BB6C-46AF-B660-4FFE152627FE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4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3" name="TextBox 12" descr="CONFIDENTIAL_TAG_0xFFEE">
            <a:extLst>
              <a:ext uri="{FF2B5EF4-FFF2-40B4-BE49-F238E27FC236}">
                <a16:creationId xmlns:a16="http://schemas.microsoft.com/office/drawing/2014/main" id="{6A2681C2-B5A2-4681-A088-FB79390CFDA4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6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6344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327648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5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7" name="TextBox 16" descr="CONFIDENTIAL_TAG_0xFFEE">
            <a:extLst>
              <a:ext uri="{FF2B5EF4-FFF2-40B4-BE49-F238E27FC236}">
                <a16:creationId xmlns:a16="http://schemas.microsoft.com/office/drawing/2014/main" id="{AEF60AB2-EAB7-467B-950F-E593B01BFC9E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2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9" name="TextBox 8" descr="CONFIDENTIAL_TAG_0xFFEE">
            <a:extLst>
              <a:ext uri="{FF2B5EF4-FFF2-40B4-BE49-F238E27FC236}">
                <a16:creationId xmlns:a16="http://schemas.microsoft.com/office/drawing/2014/main" id="{070380C7-4781-41A6-82B0-8C0DF0F2E2C6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4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 descr="CONFIDENTIAL_TAG_0xFFEE">
            <a:extLst>
              <a:ext uri="{FF2B5EF4-FFF2-40B4-BE49-F238E27FC236}">
                <a16:creationId xmlns:a16="http://schemas.microsoft.com/office/drawing/2014/main" id="{A3D9D223-6AFA-46DC-B949-429E29A3AE3A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7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83" b="18623"/>
          <a:stretch/>
        </p:blipFill>
        <p:spPr>
          <a:xfrm>
            <a:off x="0" y="247"/>
            <a:ext cx="12192000" cy="342875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/>
          <p:cNvSpPr/>
          <p:nvPr userDrawn="1"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-1" y="3246120"/>
            <a:ext cx="12191999" cy="365760"/>
          </a:xfrm>
          <a:prstGeom prst="rect">
            <a:avLst/>
          </a:prstGeom>
          <a:solidFill>
            <a:srgbClr val="00428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3213256" y="6225331"/>
            <a:ext cx="5765489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60" b="1">
                <a:solidFill>
                  <a:schemeClr val="tx2"/>
                </a:solidFill>
              </a:rPr>
              <a:t>800.201.2011  |  solutions@battelle.org</a:t>
            </a:r>
            <a:r>
              <a:rPr lang="en-US" sz="1560" b="1" baseline="0">
                <a:solidFill>
                  <a:schemeClr val="tx2"/>
                </a:solidFill>
              </a:rPr>
              <a:t>   |  www.battelle.org</a:t>
            </a:r>
            <a:endParaRPr lang="en-US" sz="1560" b="1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810" y="4318091"/>
            <a:ext cx="4550380" cy="13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0"/>
            <a:ext cx="12192000" cy="538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 bwMode="white">
          <a:xfrm flipV="1">
            <a:off x="0" y="5963440"/>
            <a:ext cx="12192000" cy="792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0" y="5243656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0" y="5538524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3213255" y="6225331"/>
            <a:ext cx="5765489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60" b="1">
                <a:solidFill>
                  <a:schemeClr val="tx2"/>
                </a:solidFill>
              </a:rPr>
              <a:t>800.201.2011  |  solutions@battelle.org</a:t>
            </a:r>
            <a:r>
              <a:rPr lang="en-US" sz="1560" b="1" baseline="0">
                <a:solidFill>
                  <a:schemeClr val="tx2"/>
                </a:solidFill>
              </a:rPr>
              <a:t>   |  www.battelle.org</a:t>
            </a:r>
            <a:endParaRPr lang="en-US" sz="1560" b="1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958" y="2099930"/>
            <a:ext cx="5016085" cy="14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">
          <a:xfrm>
            <a:off x="0" y="-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5717788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0" y="6012656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6344" y="342901"/>
            <a:ext cx="1125626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2871217"/>
            <a:ext cx="11256264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60889"/>
            <a:ext cx="1125626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goes here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/>
              <a:t>Location 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9EC6F564-A339-4D7C-A754-13582EBF9ADA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3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 bwMode="gray">
          <a:xfrm>
            <a:off x="0" y="6019800"/>
            <a:ext cx="12192000" cy="242207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 userDrawn="1"/>
        </p:nvSpPr>
        <p:spPr bwMode="gray">
          <a:xfrm>
            <a:off x="0" y="6139543"/>
            <a:ext cx="12192000" cy="236645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344" y="342901"/>
            <a:ext cx="1125626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344" y="2871216"/>
            <a:ext cx="11256264" cy="320040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344" y="4560889"/>
            <a:ext cx="1125626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goes here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/>
              <a:t>Location 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95EA0278-9BDF-4660-A3E4-4C087EDDD99D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37698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goes here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/>
              <a:t>Location 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/>
              <a:t>Click to Insert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B18C209D-7787-4AD7-BDE2-BB188DBAFE0E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"/>
            <a:ext cx="12195048" cy="637698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goes here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/>
              <a:t>Location 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/>
              <a:t>Click to Insert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4299453B-DBF3-4320-A1D7-E409734312B6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76"/>
            <a:ext cx="12192000" cy="638106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36363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goes here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/>
              <a:t>Location 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/>
              <a:t>Click to Insert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CE787FDB-9983-440F-8A6A-39C4B9DE26F9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481328"/>
            <a:ext cx="11256264" cy="4636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0" name="TextBox 9" descr="CONFIDENTIAL_TAG_0xFFEE">
            <a:extLst>
              <a:ext uri="{FF2B5EF4-FFF2-40B4-BE49-F238E27FC236}">
                <a16:creationId xmlns:a16="http://schemas.microsoft.com/office/drawing/2014/main" id="{D78B8BB6-9F38-4341-8F43-5A3071089BEA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8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20624"/>
            <a:ext cx="11256264" cy="53173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481328"/>
            <a:ext cx="11256264" cy="4636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905256"/>
            <a:ext cx="11256264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B12AD1A7-756B-4BBE-8AAA-58F6A4975C7D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20624"/>
            <a:ext cx="11256264" cy="963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9393" y="1481328"/>
            <a:ext cx="5422392" cy="463600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0216" y="1481328"/>
            <a:ext cx="5422392" cy="463600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11" name="TextBox 10" descr="CONFIDENTIAL_TAG_0xFFEE">
            <a:extLst>
              <a:ext uri="{FF2B5EF4-FFF2-40B4-BE49-F238E27FC236}">
                <a16:creationId xmlns:a16="http://schemas.microsoft.com/office/drawing/2014/main" id="{2E4A3F43-300E-46FF-AE4F-7488BF1EDA0D}"/>
              </a:ext>
            </a:extLst>
          </p:cNvPr>
          <p:cNvSpPr txBox="1"/>
          <p:nvPr userDrawn="1"/>
        </p:nvSpPr>
        <p:spPr>
          <a:xfrm>
            <a:off x="4817535" y="6540219"/>
            <a:ext cx="2556931" cy="198185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4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 bwMode="white">
          <a:xfrm>
            <a:off x="11598781" y="6181821"/>
            <a:ext cx="146051" cy="221456"/>
          </a:xfrm>
          <a:custGeom>
            <a:avLst/>
            <a:gdLst>
              <a:gd name="connsiteX0" fmla="*/ 0 w 402431"/>
              <a:gd name="connsiteY0" fmla="*/ 321468 h 340518"/>
              <a:gd name="connsiteX1" fmla="*/ 114300 w 402431"/>
              <a:gd name="connsiteY1" fmla="*/ 0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21468"/>
              <a:gd name="connsiteX1" fmla="*/ 76200 w 402431"/>
              <a:gd name="connsiteY1" fmla="*/ 100013 h 321468"/>
              <a:gd name="connsiteX2" fmla="*/ 402431 w 402431"/>
              <a:gd name="connsiteY2" fmla="*/ 0 h 321468"/>
              <a:gd name="connsiteX3" fmla="*/ 104775 w 402431"/>
              <a:gd name="connsiteY3" fmla="*/ 319087 h 321468"/>
              <a:gd name="connsiteX4" fmla="*/ 0 w 402431"/>
              <a:gd name="connsiteY4" fmla="*/ 321468 h 321468"/>
              <a:gd name="connsiteX0" fmla="*/ 0 w 109537"/>
              <a:gd name="connsiteY0" fmla="*/ 221455 h 221455"/>
              <a:gd name="connsiteX1" fmla="*/ 76200 w 109537"/>
              <a:gd name="connsiteY1" fmla="*/ 0 h 221455"/>
              <a:gd name="connsiteX2" fmla="*/ 109537 w 109537"/>
              <a:gd name="connsiteY2" fmla="*/ 14287 h 221455"/>
              <a:gd name="connsiteX3" fmla="*/ 104775 w 109537"/>
              <a:gd name="connsiteY3" fmla="*/ 219074 h 221455"/>
              <a:gd name="connsiteX4" fmla="*/ 0 w 109537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14287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09537"/>
              <a:gd name="connsiteY0" fmla="*/ 221456 h 221456"/>
              <a:gd name="connsiteX1" fmla="*/ 76200 w 109537"/>
              <a:gd name="connsiteY1" fmla="*/ 1 h 221456"/>
              <a:gd name="connsiteX2" fmla="*/ 109537 w 109537"/>
              <a:gd name="connsiteY2" fmla="*/ 0 h 221456"/>
              <a:gd name="connsiteX3" fmla="*/ 104775 w 109537"/>
              <a:gd name="connsiteY3" fmla="*/ 219075 h 221456"/>
              <a:gd name="connsiteX4" fmla="*/ 0 w 109537"/>
              <a:gd name="connsiteY4" fmla="*/ 221456 h 221456"/>
              <a:gd name="connsiteX0" fmla="*/ 0 w 109538"/>
              <a:gd name="connsiteY0" fmla="*/ 221456 h 221456"/>
              <a:gd name="connsiteX1" fmla="*/ 76200 w 109538"/>
              <a:gd name="connsiteY1" fmla="*/ 1 h 221456"/>
              <a:gd name="connsiteX2" fmla="*/ 109537 w 109538"/>
              <a:gd name="connsiteY2" fmla="*/ 0 h 221456"/>
              <a:gd name="connsiteX3" fmla="*/ 109538 w 109538"/>
              <a:gd name="connsiteY3" fmla="*/ 219075 h 221456"/>
              <a:gd name="connsiteX4" fmla="*/ 0 w 109538"/>
              <a:gd name="connsiteY4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8" h="221456">
                <a:moveTo>
                  <a:pt x="0" y="221456"/>
                </a:moveTo>
                <a:lnTo>
                  <a:pt x="76200" y="1"/>
                </a:lnTo>
                <a:lnTo>
                  <a:pt x="109537" y="0"/>
                </a:lnTo>
                <a:cubicBezTo>
                  <a:pt x="109537" y="73025"/>
                  <a:pt x="109538" y="146050"/>
                  <a:pt x="109538" y="219075"/>
                </a:cubicBezTo>
                <a:lnTo>
                  <a:pt x="0" y="22145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53753487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481328"/>
            <a:ext cx="11256264" cy="4636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ETCH-009 version 1.0.</a:t>
            </a:r>
          </a:p>
        </p:txBody>
      </p:sp>
      <p:sp>
        <p:nvSpPr>
          <p:cNvPr id="20" name="Freeform: Shape 19"/>
          <p:cNvSpPr/>
          <p:nvPr userDrawn="1"/>
        </p:nvSpPr>
        <p:spPr bwMode="white">
          <a:xfrm>
            <a:off x="11747086" y="6181821"/>
            <a:ext cx="109538" cy="221456"/>
          </a:xfrm>
          <a:custGeom>
            <a:avLst/>
            <a:gdLst>
              <a:gd name="connsiteX0" fmla="*/ 0 w 402431"/>
              <a:gd name="connsiteY0" fmla="*/ 321468 h 340518"/>
              <a:gd name="connsiteX1" fmla="*/ 114300 w 402431"/>
              <a:gd name="connsiteY1" fmla="*/ 0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21468"/>
              <a:gd name="connsiteX1" fmla="*/ 76200 w 402431"/>
              <a:gd name="connsiteY1" fmla="*/ 100013 h 321468"/>
              <a:gd name="connsiteX2" fmla="*/ 402431 w 402431"/>
              <a:gd name="connsiteY2" fmla="*/ 0 h 321468"/>
              <a:gd name="connsiteX3" fmla="*/ 104775 w 402431"/>
              <a:gd name="connsiteY3" fmla="*/ 319087 h 321468"/>
              <a:gd name="connsiteX4" fmla="*/ 0 w 402431"/>
              <a:gd name="connsiteY4" fmla="*/ 321468 h 321468"/>
              <a:gd name="connsiteX0" fmla="*/ 0 w 109537"/>
              <a:gd name="connsiteY0" fmla="*/ 221455 h 221455"/>
              <a:gd name="connsiteX1" fmla="*/ 76200 w 109537"/>
              <a:gd name="connsiteY1" fmla="*/ 0 h 221455"/>
              <a:gd name="connsiteX2" fmla="*/ 109537 w 109537"/>
              <a:gd name="connsiteY2" fmla="*/ 14287 h 221455"/>
              <a:gd name="connsiteX3" fmla="*/ 104775 w 109537"/>
              <a:gd name="connsiteY3" fmla="*/ 219074 h 221455"/>
              <a:gd name="connsiteX4" fmla="*/ 0 w 109537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14287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09537"/>
              <a:gd name="connsiteY0" fmla="*/ 221456 h 221456"/>
              <a:gd name="connsiteX1" fmla="*/ 76200 w 109537"/>
              <a:gd name="connsiteY1" fmla="*/ 1 h 221456"/>
              <a:gd name="connsiteX2" fmla="*/ 109537 w 109537"/>
              <a:gd name="connsiteY2" fmla="*/ 0 h 221456"/>
              <a:gd name="connsiteX3" fmla="*/ 104775 w 109537"/>
              <a:gd name="connsiteY3" fmla="*/ 219075 h 221456"/>
              <a:gd name="connsiteX4" fmla="*/ 0 w 109537"/>
              <a:gd name="connsiteY4" fmla="*/ 221456 h 221456"/>
              <a:gd name="connsiteX0" fmla="*/ 0 w 109538"/>
              <a:gd name="connsiteY0" fmla="*/ 221456 h 221456"/>
              <a:gd name="connsiteX1" fmla="*/ 76200 w 109538"/>
              <a:gd name="connsiteY1" fmla="*/ 1 h 221456"/>
              <a:gd name="connsiteX2" fmla="*/ 109537 w 109538"/>
              <a:gd name="connsiteY2" fmla="*/ 0 h 221456"/>
              <a:gd name="connsiteX3" fmla="*/ 109538 w 109538"/>
              <a:gd name="connsiteY3" fmla="*/ 219075 h 221456"/>
              <a:gd name="connsiteX4" fmla="*/ 0 w 109538"/>
              <a:gd name="connsiteY4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8" h="221456">
                <a:moveTo>
                  <a:pt x="0" y="221456"/>
                </a:moveTo>
                <a:lnTo>
                  <a:pt x="76200" y="1"/>
                </a:lnTo>
                <a:lnTo>
                  <a:pt x="109537" y="0"/>
                </a:lnTo>
                <a:cubicBezTo>
                  <a:pt x="109537" y="73025"/>
                  <a:pt x="109538" y="146050"/>
                  <a:pt x="109538" y="219075"/>
                </a:cubicBezTo>
                <a:lnTo>
                  <a:pt x="0" y="22145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ct 12" descr="CONFIDENTIAL_TAG_0xFFEE" hidden="1">
            <a:extLst>
              <a:ext uri="{FF2B5EF4-FFF2-40B4-BE49-F238E27FC236}">
                <a16:creationId xmlns:a16="http://schemas.microsoft.com/office/drawing/2014/main" id="{D46467F2-E98C-407A-AD59-F073C8B0B1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35469379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13" name="Object 12" descr="CONFIDENTIAL_TAG_0xFFEE" hidden="1">
                        <a:extLst>
                          <a:ext uri="{FF2B5EF4-FFF2-40B4-BE49-F238E27FC236}">
                            <a16:creationId xmlns:a16="http://schemas.microsoft.com/office/drawing/2014/main" id="{D46467F2-E98C-407A-AD59-F073C8B0B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7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4" r:id="rId3"/>
    <p:sldLayoutId id="2147483719" r:id="rId4"/>
    <p:sldLayoutId id="2147483720" r:id="rId5"/>
    <p:sldLayoutId id="2147483721" r:id="rId6"/>
    <p:sldLayoutId id="2147483685" r:id="rId7"/>
    <p:sldLayoutId id="2147483686" r:id="rId8"/>
    <p:sldLayoutId id="2147483687" r:id="rId9"/>
    <p:sldLayoutId id="2147483688" r:id="rId10"/>
    <p:sldLayoutId id="2147483699" r:id="rId11"/>
    <p:sldLayoutId id="2147483705" r:id="rId12"/>
    <p:sldLayoutId id="2147483700" r:id="rId13"/>
    <p:sldLayoutId id="2147483701" r:id="rId14"/>
    <p:sldLayoutId id="2147483718" r:id="rId15"/>
    <p:sldLayoutId id="2147483702" r:id="rId16"/>
    <p:sldLayoutId id="2147483703" r:id="rId17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" userDrawn="1">
          <p15:clr>
            <a:srgbClr val="F26B43"/>
          </p15:clr>
        </p15:guide>
        <p15:guide id="4" pos="7385" userDrawn="1">
          <p15:clr>
            <a:srgbClr val="F26B43"/>
          </p15:clr>
        </p15:guide>
        <p15:guide id="5" orient="horz" pos="931" userDrawn="1">
          <p15:clr>
            <a:srgbClr val="F26B43"/>
          </p15:clr>
        </p15:guide>
        <p15:guide id="6" orient="horz" pos="877" userDrawn="1">
          <p15:clr>
            <a:srgbClr val="F26B43"/>
          </p15:clr>
        </p15:guide>
        <p15:guide id="7" orient="horz" pos="261" userDrawn="1">
          <p15:clr>
            <a:srgbClr val="F26B43"/>
          </p15:clr>
        </p15:guide>
        <p15:guide id="8" orient="horz" pos="3858" userDrawn="1">
          <p15:clr>
            <a:srgbClr val="F26B43"/>
          </p15:clr>
        </p15:guide>
        <p15:guide id="9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laughterm@testedandprotected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hyperlink" Target="mailto:bero@testedandprotecte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 descr="&lt;SUBTITLE&gt;{48.91677,886.32,404.6401,36.72}"/>
          <p:cNvSpPr>
            <a:spLocks noGrp="1"/>
          </p:cNvSpPr>
          <p:nvPr>
            <p:ph type="subTitle" idx="1"/>
          </p:nvPr>
        </p:nvSpPr>
        <p:spPr>
          <a:xfrm>
            <a:off x="414258" y="4942189"/>
            <a:ext cx="11256264" cy="21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Maleah Slaughter – Minnesota/ Kansas State Lead</a:t>
            </a:r>
          </a:p>
        </p:txBody>
      </p:sp>
      <p:sp>
        <p:nvSpPr>
          <p:cNvPr id="10" name="Title 9" descr="&lt;TITLE&gt;{115.92,886.32,274.32,36.72}"/>
          <p:cNvSpPr>
            <a:spLocks noGrp="1"/>
          </p:cNvSpPr>
          <p:nvPr>
            <p:ph type="ctrTitle"/>
          </p:nvPr>
        </p:nvSpPr>
        <p:spPr>
          <a:xfrm>
            <a:off x="466344" y="3534024"/>
            <a:ext cx="11256264" cy="1012901"/>
          </a:xfrm>
        </p:spPr>
        <p:txBody>
          <a:bodyPr/>
          <a:lstStyle/>
          <a:p>
            <a:r>
              <a:rPr lang="en-US" sz="2800" dirty="0">
                <a:solidFill>
                  <a:srgbClr val="23356E"/>
                </a:solidFill>
              </a:rPr>
              <a:t>U.S. Health and Human Services COVID-19 Testing Program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BC3E1AA-BA58-465E-A7B9-2970EB219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3541" y="767765"/>
            <a:ext cx="3646481" cy="1226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23356E"/>
                </a:solidFill>
              </a:rPr>
              <a:t>Program Purpose and Overview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466344" y="1154097"/>
            <a:ext cx="6165275" cy="4882719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buClr>
                <a:srgbClr val="749846"/>
              </a:buClr>
            </a:pPr>
            <a:r>
              <a:rPr lang="en-US" sz="2000" dirty="0"/>
              <a:t>U.S. Department of Health and Human Services (HHS) is funding four regional coordination centers providing expanded COVID-19 testing access to help schools and congregate settings safely reopen, remain open, and reach underserved populations</a:t>
            </a:r>
          </a:p>
          <a:p>
            <a:pPr>
              <a:lnSpc>
                <a:spcPct val="90000"/>
              </a:lnSpc>
              <a:buClr>
                <a:srgbClr val="749846"/>
              </a:buClr>
            </a:pPr>
            <a:r>
              <a:rPr lang="en-US" sz="2000" dirty="0"/>
              <a:t>All supplies, shipping, and testing are </a:t>
            </a:r>
            <a:r>
              <a:rPr lang="en-US" sz="2000" b="1" dirty="0"/>
              <a:t>free of cost</a:t>
            </a:r>
          </a:p>
          <a:p>
            <a:pPr>
              <a:lnSpc>
                <a:spcPct val="90000"/>
              </a:lnSpc>
              <a:buClr>
                <a:srgbClr val="749846"/>
              </a:buClr>
            </a:pPr>
            <a:r>
              <a:rPr lang="en-US" sz="2000" dirty="0"/>
              <a:t>Midwest Coordination Center (MCC) provides COVID-19 testing in 16 Midwestern states</a:t>
            </a:r>
          </a:p>
          <a:p>
            <a:pPr>
              <a:lnSpc>
                <a:spcPct val="90000"/>
              </a:lnSpc>
              <a:buClr>
                <a:srgbClr val="749846"/>
              </a:buClr>
            </a:pPr>
            <a:r>
              <a:rPr lang="en-US" sz="2000" dirty="0"/>
              <a:t>Sites are registered and paired with certified   partner laboratories that provide FDA authorized  standard RT-PCR testing authorized under FDA Emergency Use Authorization</a:t>
            </a:r>
          </a:p>
          <a:p>
            <a:pPr>
              <a:lnSpc>
                <a:spcPct val="90000"/>
              </a:lnSpc>
              <a:buClr>
                <a:srgbClr val="749846"/>
              </a:buClr>
            </a:pPr>
            <a:r>
              <a:rPr lang="en-US" sz="2000" dirty="0"/>
              <a:t>Serial screening tests of individuals who have </a:t>
            </a:r>
            <a:br>
              <a:rPr lang="en-US" sz="2000" dirty="0"/>
            </a:br>
            <a:r>
              <a:rPr lang="en-US" sz="2000" dirty="0"/>
              <a:t>no symptoms help quickly identify</a:t>
            </a:r>
            <a:br>
              <a:rPr lang="en-US" sz="2000" dirty="0"/>
            </a:br>
            <a:r>
              <a:rPr lang="en-US" sz="2000" dirty="0"/>
              <a:t>potentially contagious cases and prevent </a:t>
            </a:r>
            <a:br>
              <a:rPr lang="en-US" sz="2000" dirty="0"/>
            </a:br>
            <a:r>
              <a:rPr lang="en-US" sz="2000" dirty="0"/>
              <a:t>further transmission or future outbreaks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EB82F-CCE0-43A3-BCB0-3F25FAC00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9" y="1819922"/>
            <a:ext cx="5418722" cy="3088243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1A52C1-906E-4EE7-9ED7-50C3E98F1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747"/>
            <a:ext cx="12188952" cy="4511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D4B797-0A67-4791-A23B-5CAFC9DC3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ETCH-009 version 1.0.</a:t>
            </a:r>
          </a:p>
        </p:txBody>
      </p:sp>
    </p:spTree>
    <p:extLst>
      <p:ext uri="{BB962C8B-B14F-4D97-AF65-F5344CB8AC3E}">
        <p14:creationId xmlns:p14="http://schemas.microsoft.com/office/powerpoint/2010/main" val="199601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509D-9E05-4420-83BC-D43266CC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FD85-F939-480F-AD08-D2D47E1B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F08401-A64C-4FA3-9EBB-7DEFD532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51" y="150862"/>
            <a:ext cx="2811703" cy="962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D2B04-F6AB-427A-B66B-DDF15F28C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380"/>
            <a:ext cx="12188952" cy="451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D4396-A7AC-4197-BEEC-4E429D77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5" y="1543840"/>
            <a:ext cx="10170236" cy="44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D35A-CFFA-42F6-94B2-BB6C275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Testing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DD51F-8125-4FE8-B66F-76A9027F6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6344" y="6510528"/>
            <a:ext cx="557784" cy="2062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7A9008A-481B-4F65-A514-1AA65EA0FD5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800"/>
          </a:p>
        </p:txBody>
      </p:sp>
      <p:pic>
        <p:nvPicPr>
          <p:cNvPr id="7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810C61-BE0E-4DE5-865B-7C80AC44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51" y="150862"/>
            <a:ext cx="2811703" cy="962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AF7D7-AC32-4159-84EF-9DBF64552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6" y="1478987"/>
            <a:ext cx="11722608" cy="50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D35A-CFFA-42F6-94B2-BB6C275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Testing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DD51F-8125-4FE8-B66F-76A9027F6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6344" y="6510528"/>
            <a:ext cx="557784" cy="2062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7A9008A-481B-4F65-A514-1AA65EA0FD5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800"/>
          </a:p>
        </p:txBody>
      </p:sp>
      <p:pic>
        <p:nvPicPr>
          <p:cNvPr id="7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810C61-BE0E-4DE5-865B-7C80AC44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51" y="150862"/>
            <a:ext cx="2811703" cy="962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5B663-A990-40C4-9EB8-DDED3DA40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17" y="1653710"/>
            <a:ext cx="11594237" cy="48083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A6B7AB-81CA-49C1-B807-308DE8F843E1}"/>
              </a:ext>
            </a:extLst>
          </p:cNvPr>
          <p:cNvSpPr/>
          <p:nvPr/>
        </p:nvSpPr>
        <p:spPr bwMode="auto">
          <a:xfrm>
            <a:off x="8726750" y="1509204"/>
            <a:ext cx="3195961" cy="7546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4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1F64-528E-4245-9E73-C0F8E3A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9254"/>
            <a:ext cx="11256264" cy="96332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FAQs – General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D050B-51B9-4E04-84EA-3C045AD1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3DF019-40C3-4E18-BE04-02C36E0E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51" y="150862"/>
            <a:ext cx="2811703" cy="962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F2931-9C83-4C58-BCB4-1EBED6016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747"/>
            <a:ext cx="12188952" cy="451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4A6E5-C680-4E3E-9DC3-1C0863756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22" y="1437514"/>
            <a:ext cx="11845330" cy="45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E631-A5FD-43F2-AF02-877231C9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/>
              </a:rPr>
              <a:t>Our contact information</a:t>
            </a:r>
            <a:br>
              <a:rPr lang="en-US" dirty="0">
                <a:cs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623BD-6B78-4FF9-99A4-B9D0C352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65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797703-E9D0-4B59-896D-76CB18D55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751" y="150862"/>
            <a:ext cx="2811703" cy="962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746B71-B0B7-47AB-94F3-428CCE3F36F1}"/>
              </a:ext>
            </a:extLst>
          </p:cNvPr>
          <p:cNvSpPr txBox="1"/>
          <p:nvPr/>
        </p:nvSpPr>
        <p:spPr>
          <a:xfrm>
            <a:off x="6565303" y="2055354"/>
            <a:ext cx="4647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State Contacts:</a:t>
            </a:r>
          </a:p>
          <a:p>
            <a:endParaRPr lang="en-US" sz="1800" dirty="0"/>
          </a:p>
          <a:p>
            <a:r>
              <a:rPr lang="en-US" sz="1800" dirty="0"/>
              <a:t>MN/ KS State Lead – Maleah Slaughter</a:t>
            </a:r>
          </a:p>
          <a:p>
            <a:r>
              <a:rPr lang="en-US" sz="1800" dirty="0"/>
              <a:t>Email</a:t>
            </a:r>
            <a:r>
              <a:rPr lang="en-US" sz="1800"/>
              <a:t>: </a:t>
            </a:r>
            <a:r>
              <a:rPr lang="en-US" sz="1800">
                <a:hlinkClick r:id="rId3"/>
              </a:rPr>
              <a:t>slaughterm@</a:t>
            </a:r>
            <a:r>
              <a:rPr lang="en-US" sz="1800" dirty="0">
                <a:hlinkClick r:id="rId3"/>
              </a:rPr>
              <a:t>testedandprotected.org</a:t>
            </a:r>
            <a:endParaRPr lang="en-US" sz="1800" dirty="0"/>
          </a:p>
          <a:p>
            <a:r>
              <a:rPr lang="en-US" sz="1800" dirty="0"/>
              <a:t>Direct Number: 614-424-3381</a:t>
            </a:r>
          </a:p>
          <a:p>
            <a:endParaRPr lang="en-US" sz="1800" dirty="0"/>
          </a:p>
          <a:p>
            <a:r>
              <a:rPr lang="en-US" sz="1800" dirty="0"/>
              <a:t>MN/ KS State Liaison – Ashley Bero</a:t>
            </a:r>
          </a:p>
          <a:p>
            <a:r>
              <a:rPr lang="en-US" sz="1800" dirty="0"/>
              <a:t>Email: </a:t>
            </a:r>
            <a:r>
              <a:rPr lang="en-US" sz="1800" dirty="0">
                <a:hlinkClick r:id="rId4"/>
              </a:rPr>
              <a:t>bero@testedandprotected.org</a:t>
            </a:r>
            <a:endParaRPr lang="en-US" sz="1800" dirty="0"/>
          </a:p>
          <a:p>
            <a:r>
              <a:rPr lang="en-US" sz="1800" dirty="0"/>
              <a:t>Direct Number: 614-424-3631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129BE-2A8E-4F33-8C1C-8F4C799B5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747"/>
            <a:ext cx="12188952" cy="451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41DCC-9BF4-4DF6-BB5D-56792C0756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96" b="14648"/>
          <a:stretch/>
        </p:blipFill>
        <p:spPr>
          <a:xfrm>
            <a:off x="1024128" y="1906480"/>
            <a:ext cx="4743450" cy="30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8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BA36A39B5AB42B8939D852A97DA5D" ma:contentTypeVersion="12" ma:contentTypeDescription="Create a new document." ma:contentTypeScope="" ma:versionID="c9d5a93721fc09fe34fcdf53736b652d">
  <xsd:schema xmlns:xsd="http://www.w3.org/2001/XMLSchema" xmlns:xs="http://www.w3.org/2001/XMLSchema" xmlns:p="http://schemas.microsoft.com/office/2006/metadata/properties" xmlns:ns2="ad836c29-ecb9-48da-9c36-98da4cfe7850" xmlns:ns3="e57c2c0e-9e7f-4033-ae43-153f53a5d201" targetNamespace="http://schemas.microsoft.com/office/2006/metadata/properties" ma:root="true" ma:fieldsID="8193618ce1a87ad8a0f96ef0d3c87c6a" ns2:_="" ns3:_="">
    <xsd:import namespace="ad836c29-ecb9-48da-9c36-98da4cfe7850"/>
    <xsd:import namespace="e57c2c0e-9e7f-4033-ae43-153f53a5d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36c29-ecb9-48da-9c36-98da4cfe7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c2c0e-9e7f-4033-ae43-153f53a5d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BDAF28-60AC-4818-B462-46C8D22D4107}">
  <ds:schemaRefs>
    <ds:schemaRef ds:uri="ad836c29-ecb9-48da-9c36-98da4cfe7850"/>
    <ds:schemaRef ds:uri="e57c2c0e-9e7f-4033-ae43-153f53a5d2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E3D6D1-1D62-43B2-ABA6-DEF48D727368}">
  <ds:schemaRefs>
    <ds:schemaRef ds:uri="ad836c29-ecb9-48da-9c36-98da4cfe7850"/>
    <ds:schemaRef ds:uri="e57c2c0e-9e7f-4033-ae43-153f53a5d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E3EE4E-15A6-4857-9AA3-81E72BBFFA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7258</TotalTime>
  <Words>204</Words>
  <Application>Microsoft Office PowerPoint</Application>
  <PresentationFormat>Widescreen</PresentationFormat>
  <Paragraphs>34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Default Theme</vt:lpstr>
      <vt:lpstr>think-cell Slide</vt:lpstr>
      <vt:lpstr>U.S. Health and Human Services COVID-19 Testing Program </vt:lpstr>
      <vt:lpstr>Program Purpose and Overview</vt:lpstr>
      <vt:lpstr>How it Works</vt:lpstr>
      <vt:lpstr>Testing Overview</vt:lpstr>
      <vt:lpstr>Testing Plan</vt:lpstr>
      <vt:lpstr>FAQs – General Testing</vt:lpstr>
      <vt:lpstr>Our contact information </vt:lpstr>
    </vt:vector>
  </TitlesOfParts>
  <Company>Battelle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Presentation</dc:title>
  <dc:creator>www.wizkit.com</dc:creator>
  <cp:lastModifiedBy>Debra Zehr</cp:lastModifiedBy>
  <cp:revision>16</cp:revision>
  <dcterms:created xsi:type="dcterms:W3CDTF">2014-03-04T19:43:17Z</dcterms:created>
  <dcterms:modified xsi:type="dcterms:W3CDTF">2021-11-17T16:11:50Z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0x0101003EFBA36A39B5AB42B8939D852A97DA5D</vt:lpwstr>
  </property>
</Properties>
</file>