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72" r:id="rId4"/>
    <p:sldId id="271" r:id="rId5"/>
    <p:sldId id="289" r:id="rId6"/>
    <p:sldId id="290" r:id="rId7"/>
    <p:sldId id="287" r:id="rId8"/>
    <p:sldId id="288" r:id="rId9"/>
    <p:sldId id="291" r:id="rId10"/>
    <p:sldId id="292" r:id="rId11"/>
    <p:sldId id="293" r:id="rId12"/>
    <p:sldId id="294" r:id="rId13"/>
    <p:sldId id="296" r:id="rId14"/>
    <p:sldId id="259" r:id="rId15"/>
    <p:sldId id="260" r:id="rId16"/>
    <p:sldId id="297" r:id="rId17"/>
    <p:sldId id="295" r:id="rId18"/>
    <p:sldId id="269" r:id="rId19"/>
    <p:sldId id="267"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C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2574" y="-7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7DB47F-0A05-40C3-B558-93751726D4EB}" type="datetimeFigureOut">
              <a:rPr lang="en-US" smtClean="0"/>
              <a:t>11/13/2017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38C459-2878-49DE-99B5-741863EDCF30}" type="slidenum">
              <a:rPr lang="en-US" smtClean="0"/>
              <a:t>‹#›</a:t>
            </a:fld>
            <a:endParaRPr lang="en-US"/>
          </a:p>
        </p:txBody>
      </p:sp>
    </p:spTree>
    <p:extLst>
      <p:ext uri="{BB962C8B-B14F-4D97-AF65-F5344CB8AC3E}">
        <p14:creationId xmlns:p14="http://schemas.microsoft.com/office/powerpoint/2010/main" val="165404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7831" y="3733800"/>
            <a:ext cx="7772400" cy="1470025"/>
          </a:xfrm>
        </p:spPr>
        <p:txBody>
          <a:bodyPr/>
          <a:lstStyle>
            <a:lvl1pPr>
              <a:defRPr b="1">
                <a:solidFill>
                  <a:schemeClr val="tx2">
                    <a:lumMod val="75000"/>
                  </a:schemeClr>
                </a:solidFill>
                <a:latin typeface="Arial" pitchFamily="34" charset="0"/>
                <a:cs typeface="Arial" pitchFamily="34" charset="0"/>
              </a:defRPr>
            </a:lvl1pPr>
          </a:lstStyle>
          <a:p>
            <a:r>
              <a:rPr lang="en-US"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8603" y="228600"/>
            <a:ext cx="4670856" cy="3124200"/>
          </a:xfrm>
          <a:prstGeom prst="rect">
            <a:avLst/>
          </a:prstGeom>
        </p:spPr>
      </p:pic>
      <p:sp>
        <p:nvSpPr>
          <p:cNvPr id="12" name="Text Placeholder 11"/>
          <p:cNvSpPr>
            <a:spLocks noGrp="1"/>
          </p:cNvSpPr>
          <p:nvPr>
            <p:ph type="body" sz="quarter" idx="11" hasCustomPrompt="1"/>
          </p:nvPr>
        </p:nvSpPr>
        <p:spPr>
          <a:xfrm>
            <a:off x="4564031" y="5867400"/>
            <a:ext cx="4503769" cy="457200"/>
          </a:xfrm>
        </p:spPr>
        <p:txBody>
          <a:bodyPr>
            <a:noAutofit/>
          </a:bodyPr>
          <a:lstStyle>
            <a:lvl1pPr marL="0" indent="0" algn="r">
              <a:buNone/>
              <a:defRPr sz="2800" baseline="0">
                <a:solidFill>
                  <a:schemeClr val="tx2">
                    <a:lumMod val="75000"/>
                  </a:schemeClr>
                </a:solidFill>
                <a:latin typeface="Arial" pitchFamily="34" charset="0"/>
                <a:cs typeface="Arial" pitchFamily="34" charset="0"/>
              </a:defRPr>
            </a:lvl1pPr>
            <a:lvl2pPr marL="457200" indent="0">
              <a:buNone/>
              <a:defRPr>
                <a:solidFill>
                  <a:schemeClr val="tx2">
                    <a:lumMod val="75000"/>
                  </a:schemeClr>
                </a:solidFill>
              </a:defRPr>
            </a:lvl2pPr>
            <a:lvl3pPr marL="914400" indent="0">
              <a:buNone/>
              <a:defRPr>
                <a:solidFill>
                  <a:schemeClr val="tx2">
                    <a:lumMod val="75000"/>
                  </a:schemeClr>
                </a:solidFill>
              </a:defRPr>
            </a:lvl3pPr>
            <a:lvl4pPr marL="1371600" indent="0">
              <a:buNone/>
              <a:defRPr>
                <a:solidFill>
                  <a:schemeClr val="tx2">
                    <a:lumMod val="75000"/>
                  </a:schemeClr>
                </a:solidFill>
              </a:defRPr>
            </a:lvl4pPr>
            <a:lvl5pPr marL="1828800" indent="0">
              <a:buNone/>
              <a:defRPr>
                <a:solidFill>
                  <a:schemeClr val="tx2">
                    <a:lumMod val="75000"/>
                  </a:schemeClr>
                </a:solidFill>
              </a:defRPr>
            </a:lvl5pPr>
          </a:lstStyle>
          <a:p>
            <a:pPr lvl="0"/>
            <a:r>
              <a:rPr lang="en-US" dirty="0" smtClean="0"/>
              <a:t>Click to Add Name &amp; Title</a:t>
            </a:r>
            <a:endParaRPr lang="en-US" dirty="0"/>
          </a:p>
        </p:txBody>
      </p:sp>
      <p:sp>
        <p:nvSpPr>
          <p:cNvPr id="15" name="Date Placeholder 14"/>
          <p:cNvSpPr>
            <a:spLocks noGrp="1"/>
          </p:cNvSpPr>
          <p:nvPr>
            <p:ph type="dt" sz="half" idx="12"/>
          </p:nvPr>
        </p:nvSpPr>
        <p:spPr>
          <a:xfrm>
            <a:off x="4564031" y="6400800"/>
            <a:ext cx="4503769" cy="365125"/>
          </a:xfrm>
        </p:spPr>
        <p:txBody>
          <a:bodyPr/>
          <a:lstStyle>
            <a:lvl1pPr algn="r">
              <a:defRPr sz="2800">
                <a:solidFill>
                  <a:schemeClr val="tx2">
                    <a:lumMod val="75000"/>
                  </a:schemeClr>
                </a:solidFill>
                <a:latin typeface="Arial" pitchFamily="34" charset="0"/>
                <a:cs typeface="Arial" pitchFamily="34" charset="0"/>
              </a:defRPr>
            </a:lvl1pPr>
          </a:lstStyle>
          <a:p>
            <a:fld id="{CEB2CAEC-48B1-4A8C-91A4-B7C5F3ACBCDC}" type="datetime4">
              <a:rPr lang="en-US" smtClean="0"/>
              <a:pPr/>
              <a:t>November 13, 2017</a:t>
            </a:fld>
            <a:endParaRPr lang="en-US"/>
          </a:p>
        </p:txBody>
      </p:sp>
    </p:spTree>
    <p:extLst>
      <p:ext uri="{BB962C8B-B14F-4D97-AF65-F5344CB8AC3E}">
        <p14:creationId xmlns:p14="http://schemas.microsoft.com/office/powerpoint/2010/main" val="650079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031B46-490E-45DE-B497-8DC1F344A7DF}" type="datetime4">
              <a:rPr lang="en-US" smtClean="0"/>
              <a:t>November 13,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80072-E976-4164-B251-BB9FF94A818B}" type="slidenum">
              <a:rPr lang="en-US" smtClean="0"/>
              <a:t>‹#›</a:t>
            </a:fld>
            <a:endParaRPr lang="en-US"/>
          </a:p>
        </p:txBody>
      </p:sp>
    </p:spTree>
    <p:extLst>
      <p:ext uri="{BB962C8B-B14F-4D97-AF65-F5344CB8AC3E}">
        <p14:creationId xmlns:p14="http://schemas.microsoft.com/office/powerpoint/2010/main" val="7415478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D4149E-EAD3-4E41-8774-3F1DF27F7B4B}" type="datetime4">
              <a:rPr lang="en-US" smtClean="0"/>
              <a:t>November 13,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80072-E976-4164-B251-BB9FF94A818B}" type="slidenum">
              <a:rPr lang="en-US" smtClean="0"/>
              <a:t>‹#›</a:t>
            </a:fld>
            <a:endParaRPr lang="en-US"/>
          </a:p>
        </p:txBody>
      </p:sp>
    </p:spTree>
    <p:extLst>
      <p:ext uri="{BB962C8B-B14F-4D97-AF65-F5344CB8AC3E}">
        <p14:creationId xmlns:p14="http://schemas.microsoft.com/office/powerpoint/2010/main" val="16791162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E106D3-6E2C-4C10-9AAB-7A47ADC499A2}" type="datetime4">
              <a:rPr lang="en-US" smtClean="0"/>
              <a:t>November 13,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80072-E976-4164-B251-BB9FF94A818B}" type="slidenum">
              <a:rPr lang="en-US" smtClean="0"/>
              <a:t>‹#›</a:t>
            </a:fld>
            <a:endParaRPr lang="en-US"/>
          </a:p>
        </p:txBody>
      </p:sp>
    </p:spTree>
    <p:extLst>
      <p:ext uri="{BB962C8B-B14F-4D97-AF65-F5344CB8AC3E}">
        <p14:creationId xmlns:p14="http://schemas.microsoft.com/office/powerpoint/2010/main" val="1970874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382B5-8C90-4E14-A82A-D5365C781CE7}" type="datetime4">
              <a:rPr lang="en-US" smtClean="0"/>
              <a:t>November 13,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80072-E976-4164-B251-BB9FF94A818B}" type="slidenum">
              <a:rPr lang="en-US" smtClean="0"/>
              <a:t>‹#›</a:t>
            </a:fld>
            <a:endParaRPr lang="en-US"/>
          </a:p>
        </p:txBody>
      </p:sp>
    </p:spTree>
    <p:extLst>
      <p:ext uri="{BB962C8B-B14F-4D97-AF65-F5344CB8AC3E}">
        <p14:creationId xmlns:p14="http://schemas.microsoft.com/office/powerpoint/2010/main" val="7952711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BF1FA8-F7F0-41FB-91D4-8DC780BD93AE}" type="datetime4">
              <a:rPr lang="en-US" smtClean="0"/>
              <a:t>November 13, 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80072-E976-4164-B251-BB9FF94A818B}" type="slidenum">
              <a:rPr lang="en-US" smtClean="0"/>
              <a:t>‹#›</a:t>
            </a:fld>
            <a:endParaRPr lang="en-US"/>
          </a:p>
        </p:txBody>
      </p:sp>
    </p:spTree>
    <p:extLst>
      <p:ext uri="{BB962C8B-B14F-4D97-AF65-F5344CB8AC3E}">
        <p14:creationId xmlns:p14="http://schemas.microsoft.com/office/powerpoint/2010/main" val="29135953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068A4-B2B7-4462-B81C-5D436359B795}" type="datetime4">
              <a:rPr lang="en-US" smtClean="0"/>
              <a:t>November 13,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80072-E976-4164-B251-BB9FF94A818B}" type="slidenum">
              <a:rPr lang="en-US" smtClean="0"/>
              <a:t>‹#›</a:t>
            </a:fld>
            <a:endParaRPr lang="en-US"/>
          </a:p>
        </p:txBody>
      </p:sp>
    </p:spTree>
    <p:extLst>
      <p:ext uri="{BB962C8B-B14F-4D97-AF65-F5344CB8AC3E}">
        <p14:creationId xmlns:p14="http://schemas.microsoft.com/office/powerpoint/2010/main" val="10896191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E376D-FACA-4BAC-82C3-B38EBA13843F}" type="datetime4">
              <a:rPr lang="en-US" smtClean="0"/>
              <a:t>November 13,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80072-E976-4164-B251-BB9FF94A818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0440" y="3965796"/>
            <a:ext cx="2733560" cy="2892204"/>
          </a:xfrm>
          <a:prstGeom prst="rect">
            <a:avLst/>
          </a:prstGeom>
        </p:spPr>
      </p:pic>
    </p:spTree>
    <p:extLst>
      <p:ext uri="{BB962C8B-B14F-4D97-AF65-F5344CB8AC3E}">
        <p14:creationId xmlns:p14="http://schemas.microsoft.com/office/powerpoint/2010/main" val="38095598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44575-1353-41F1-8B4F-5427A612B582}" type="datetime4">
              <a:rPr lang="en-US" smtClean="0"/>
              <a:t>November 13,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80072-E976-4164-B251-BB9FF94A818B}" type="slidenum">
              <a:rPr lang="en-US" smtClean="0"/>
              <a:t>‹#›</a:t>
            </a:fld>
            <a:endParaRPr lang="en-US"/>
          </a:p>
        </p:txBody>
      </p:sp>
    </p:spTree>
    <p:extLst>
      <p:ext uri="{BB962C8B-B14F-4D97-AF65-F5344CB8AC3E}">
        <p14:creationId xmlns:p14="http://schemas.microsoft.com/office/powerpoint/2010/main" val="10719892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00800" y="3965796"/>
            <a:ext cx="2743200" cy="289220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2CAEC-48B1-4A8C-91A4-B7C5F3ACBCDC}" type="datetime4">
              <a:rPr lang="en-US" smtClean="0"/>
              <a:t>November 13, 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80072-E976-4164-B251-BB9FF94A818B}" type="slidenum">
              <a:rPr lang="en-US" smtClean="0"/>
              <a:t>‹#›</a:t>
            </a:fld>
            <a:endParaRPr lang="en-US"/>
          </a:p>
        </p:txBody>
      </p:sp>
    </p:spTree>
    <p:extLst>
      <p:ext uri="{BB962C8B-B14F-4D97-AF65-F5344CB8AC3E}">
        <p14:creationId xmlns:p14="http://schemas.microsoft.com/office/powerpoint/2010/main" val="145297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2">
              <a:lumMod val="7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ms.gov/Medicare/Provider-Enrollment-and-Certification/GuidanceforLawsAndRegulations/Nursing-Home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Long Term Care </a:t>
            </a:r>
            <a:br>
              <a:rPr lang="en-US" dirty="0" smtClean="0"/>
            </a:br>
            <a:r>
              <a:rPr lang="en-US" dirty="0" smtClean="0"/>
              <a:t>Survey Process</a:t>
            </a:r>
            <a:endParaRPr lang="en-US" dirty="0"/>
          </a:p>
        </p:txBody>
      </p:sp>
      <p:sp>
        <p:nvSpPr>
          <p:cNvPr id="3" name="Subtitle 2"/>
          <p:cNvSpPr>
            <a:spLocks noGrp="1"/>
          </p:cNvSpPr>
          <p:nvPr>
            <p:ph type="subTitle" idx="4294967295"/>
          </p:nvPr>
        </p:nvSpPr>
        <p:spPr>
          <a:xfrm>
            <a:off x="3352800" y="5562600"/>
            <a:ext cx="4572000" cy="533400"/>
          </a:xfrm>
        </p:spPr>
        <p:txBody>
          <a:bodyPr>
            <a:noAutofit/>
          </a:bodyPr>
          <a:lstStyle/>
          <a:p>
            <a:pPr marL="0" indent="0" algn="r">
              <a:buNone/>
            </a:pPr>
            <a:r>
              <a:rPr lang="en-US" sz="2800" dirty="0" smtClean="0">
                <a:solidFill>
                  <a:schemeClr val="tx2">
                    <a:lumMod val="75000"/>
                  </a:schemeClr>
                </a:solidFill>
              </a:rPr>
              <a:t>Melissa Mille </a:t>
            </a:r>
            <a:endParaRPr lang="en-US" sz="2800" dirty="0">
              <a:solidFill>
                <a:schemeClr val="tx2">
                  <a:lumMod val="75000"/>
                </a:schemeClr>
              </a:solidFill>
            </a:endParaRPr>
          </a:p>
        </p:txBody>
      </p:sp>
      <p:sp>
        <p:nvSpPr>
          <p:cNvPr id="4" name="Date Placeholder 3"/>
          <p:cNvSpPr>
            <a:spLocks noGrp="1"/>
          </p:cNvSpPr>
          <p:nvPr>
            <p:ph type="dt" sz="half" idx="12"/>
          </p:nvPr>
        </p:nvSpPr>
        <p:spPr>
          <a:xfrm>
            <a:off x="4800600" y="6172200"/>
            <a:ext cx="3505200" cy="517525"/>
          </a:xfrm>
        </p:spPr>
        <p:txBody>
          <a:bodyPr/>
          <a:lstStyle/>
          <a:p>
            <a:r>
              <a:rPr lang="en-US" dirty="0" smtClean="0"/>
              <a:t>November 16, 2017</a:t>
            </a:r>
            <a:endParaRPr lang="en-US" dirty="0"/>
          </a:p>
        </p:txBody>
      </p:sp>
    </p:spTree>
    <p:extLst>
      <p:ext uri="{BB962C8B-B14F-4D97-AF65-F5344CB8AC3E}">
        <p14:creationId xmlns:p14="http://schemas.microsoft.com/office/powerpoint/2010/main" val="1390654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Initial pool record </a:t>
            </a:r>
            <a:br>
              <a:rPr lang="en-US" b="1" u="sng" dirty="0" smtClean="0"/>
            </a:br>
            <a:r>
              <a:rPr lang="en-US" b="1" u="sng" dirty="0" smtClean="0"/>
              <a:t>review continued:</a:t>
            </a:r>
            <a:endParaRPr lang="en-US" b="1" u="sng" dirty="0"/>
          </a:p>
        </p:txBody>
      </p:sp>
      <p:sp>
        <p:nvSpPr>
          <p:cNvPr id="3" name="Content Placeholder 2"/>
          <p:cNvSpPr>
            <a:spLocks noGrp="1"/>
          </p:cNvSpPr>
          <p:nvPr>
            <p:ph idx="1"/>
          </p:nvPr>
        </p:nvSpPr>
        <p:spPr/>
        <p:txBody>
          <a:bodyPr>
            <a:normAutofit fontScale="70000" lnSpcReduction="20000"/>
          </a:bodyPr>
          <a:lstStyle/>
          <a:p>
            <a:r>
              <a:rPr lang="en-US" dirty="0" smtClean="0"/>
              <a:t>Medications: </a:t>
            </a:r>
          </a:p>
          <a:p>
            <a:pPr lvl="1"/>
            <a:r>
              <a:rPr lang="en-US" dirty="0"/>
              <a:t>Insulin</a:t>
            </a:r>
          </a:p>
          <a:p>
            <a:pPr lvl="1"/>
            <a:r>
              <a:rPr lang="en-US" dirty="0"/>
              <a:t>Anticoagulant</a:t>
            </a:r>
          </a:p>
          <a:p>
            <a:pPr lvl="1"/>
            <a:r>
              <a:rPr lang="en-US" dirty="0"/>
              <a:t>Antipsychotic with a diagnosis of Alzheimer’s or dementia </a:t>
            </a:r>
          </a:p>
          <a:p>
            <a:pPr lvl="1"/>
            <a:endParaRPr lang="en-US" dirty="0" smtClean="0"/>
          </a:p>
          <a:p>
            <a:r>
              <a:rPr lang="en-US" dirty="0" smtClean="0"/>
              <a:t>If no MDS, high risk meds and hospice</a:t>
            </a:r>
          </a:p>
          <a:p>
            <a:endParaRPr lang="en-US" dirty="0" smtClean="0"/>
          </a:p>
          <a:p>
            <a:r>
              <a:rPr lang="en-US" dirty="0" smtClean="0"/>
              <a:t>Advance directives</a:t>
            </a:r>
          </a:p>
          <a:p>
            <a:endParaRPr lang="en-US" dirty="0" smtClean="0"/>
          </a:p>
          <a:p>
            <a:r>
              <a:rPr lang="en-US" dirty="0" smtClean="0"/>
              <a:t>Confirm specific information related to observation and interviews</a:t>
            </a:r>
          </a:p>
          <a:p>
            <a:endParaRPr lang="en-US" dirty="0" smtClean="0"/>
          </a:p>
          <a:p>
            <a:r>
              <a:rPr lang="en-US" dirty="0" smtClean="0"/>
              <a:t>Other concerns </a:t>
            </a:r>
            <a:endParaRPr lang="en-US" dirty="0"/>
          </a:p>
        </p:txBody>
      </p:sp>
      <p:sp>
        <p:nvSpPr>
          <p:cNvPr id="4" name="Date Placeholder 3"/>
          <p:cNvSpPr>
            <a:spLocks noGrp="1"/>
          </p:cNvSpPr>
          <p:nvPr>
            <p:ph type="dt" sz="half" idx="10"/>
          </p:nvPr>
        </p:nvSpPr>
        <p:spPr/>
        <p:txBody>
          <a:bodyPr/>
          <a:lstStyle/>
          <a:p>
            <a:fld id="{F3031B46-490E-45DE-B497-8DC1F344A7DF}" type="datetime4">
              <a:rPr lang="en-US" smtClean="0"/>
              <a:t>November 13, 2017</a:t>
            </a:fld>
            <a:endParaRPr lang="en-US"/>
          </a:p>
        </p:txBody>
      </p:sp>
    </p:spTree>
    <p:extLst>
      <p:ext uri="{BB962C8B-B14F-4D97-AF65-F5344CB8AC3E}">
        <p14:creationId xmlns:p14="http://schemas.microsoft.com/office/powerpoint/2010/main" val="1978000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Initial pool continued:</a:t>
            </a:r>
            <a:endParaRPr lang="en-US" b="1" u="sng" dirty="0"/>
          </a:p>
        </p:txBody>
      </p:sp>
      <p:sp>
        <p:nvSpPr>
          <p:cNvPr id="3" name="Content Placeholder 2"/>
          <p:cNvSpPr>
            <a:spLocks noGrp="1"/>
          </p:cNvSpPr>
          <p:nvPr>
            <p:ph idx="1"/>
          </p:nvPr>
        </p:nvSpPr>
        <p:spPr/>
        <p:txBody>
          <a:bodyPr/>
          <a:lstStyle/>
          <a:p>
            <a:r>
              <a:rPr lang="en-US" dirty="0" smtClean="0"/>
              <a:t>Sample at least one resident if available for: </a:t>
            </a:r>
            <a:endParaRPr lang="en-US" dirty="0"/>
          </a:p>
          <a:p>
            <a:pPr lvl="1"/>
            <a:r>
              <a:rPr lang="en-US" dirty="0" smtClean="0"/>
              <a:t>Smoking</a:t>
            </a:r>
          </a:p>
          <a:p>
            <a:pPr lvl="1"/>
            <a:r>
              <a:rPr lang="en-US" dirty="0" smtClean="0"/>
              <a:t>Dialysis</a:t>
            </a:r>
          </a:p>
          <a:p>
            <a:pPr lvl="1"/>
            <a:r>
              <a:rPr lang="en-US" dirty="0" smtClean="0"/>
              <a:t>Hospice</a:t>
            </a:r>
          </a:p>
          <a:p>
            <a:pPr lvl="1"/>
            <a:r>
              <a:rPr lang="en-US" dirty="0" smtClean="0"/>
              <a:t>Ventilator</a:t>
            </a:r>
          </a:p>
          <a:p>
            <a:pPr lvl="1"/>
            <a:r>
              <a:rPr lang="en-US" dirty="0" smtClean="0"/>
              <a:t>Transmission-based precautions</a:t>
            </a:r>
            <a:endParaRPr lang="en-US" dirty="0"/>
          </a:p>
        </p:txBody>
      </p:sp>
      <p:sp>
        <p:nvSpPr>
          <p:cNvPr id="4" name="Date Placeholder 3"/>
          <p:cNvSpPr>
            <a:spLocks noGrp="1"/>
          </p:cNvSpPr>
          <p:nvPr>
            <p:ph type="dt" sz="half" idx="10"/>
          </p:nvPr>
        </p:nvSpPr>
        <p:spPr/>
        <p:txBody>
          <a:bodyPr/>
          <a:lstStyle/>
          <a:p>
            <a:fld id="{F3031B46-490E-45DE-B497-8DC1F344A7DF}" type="datetime4">
              <a:rPr lang="en-US" smtClean="0"/>
              <a:t>November 13, 2017</a:t>
            </a:fld>
            <a:endParaRPr lang="en-US"/>
          </a:p>
        </p:txBody>
      </p:sp>
    </p:spTree>
    <p:extLst>
      <p:ext uri="{BB962C8B-B14F-4D97-AF65-F5344CB8AC3E}">
        <p14:creationId xmlns:p14="http://schemas.microsoft.com/office/powerpoint/2010/main" val="2652791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Sample selection: </a:t>
            </a:r>
            <a:br>
              <a:rPr lang="en-US" b="1" u="sng" dirty="0" smtClean="0"/>
            </a:br>
            <a:r>
              <a:rPr lang="en-US" b="1" u="sng" dirty="0" smtClean="0"/>
              <a:t>(previously transition)</a:t>
            </a:r>
            <a:endParaRPr lang="en-US" b="1" u="sng" dirty="0"/>
          </a:p>
        </p:txBody>
      </p:sp>
      <p:sp>
        <p:nvSpPr>
          <p:cNvPr id="3" name="Content Placeholder 2"/>
          <p:cNvSpPr>
            <a:spLocks noGrp="1"/>
          </p:cNvSpPr>
          <p:nvPr>
            <p:ph idx="1"/>
          </p:nvPr>
        </p:nvSpPr>
        <p:spPr/>
        <p:txBody>
          <a:bodyPr>
            <a:normAutofit fontScale="85000" lnSpcReduction="20000"/>
          </a:bodyPr>
          <a:lstStyle/>
          <a:p>
            <a:r>
              <a:rPr lang="en-US" dirty="0" smtClean="0"/>
              <a:t>The survey team will meet to finalize the sample. </a:t>
            </a:r>
          </a:p>
          <a:p>
            <a:endParaRPr lang="en-US" dirty="0" smtClean="0"/>
          </a:p>
          <a:p>
            <a:r>
              <a:rPr lang="en-US" dirty="0" smtClean="0"/>
              <a:t>Sample size will be based off of the facility census, and attached complaints (closed records are not included in this sample)</a:t>
            </a:r>
          </a:p>
          <a:p>
            <a:endParaRPr lang="en-US" dirty="0" smtClean="0"/>
          </a:p>
          <a:p>
            <a:r>
              <a:rPr lang="en-US" dirty="0" smtClean="0"/>
              <a:t>5 residents will be included for unnecessary medication review </a:t>
            </a:r>
          </a:p>
          <a:p>
            <a:endParaRPr lang="en-US" dirty="0" smtClean="0"/>
          </a:p>
          <a:p>
            <a:r>
              <a:rPr lang="en-US" dirty="0" smtClean="0"/>
              <a:t>3 closed records (death, hospitalization, community discharge)</a:t>
            </a:r>
          </a:p>
          <a:p>
            <a:endParaRPr lang="en-US" dirty="0"/>
          </a:p>
        </p:txBody>
      </p:sp>
      <p:sp>
        <p:nvSpPr>
          <p:cNvPr id="4" name="Date Placeholder 3"/>
          <p:cNvSpPr>
            <a:spLocks noGrp="1"/>
          </p:cNvSpPr>
          <p:nvPr>
            <p:ph type="dt" sz="half" idx="10"/>
          </p:nvPr>
        </p:nvSpPr>
        <p:spPr/>
        <p:txBody>
          <a:bodyPr/>
          <a:lstStyle/>
          <a:p>
            <a:fld id="{F3031B46-490E-45DE-B497-8DC1F344A7DF}" type="datetime4">
              <a:rPr lang="en-US" smtClean="0"/>
              <a:t>November 13, 2017</a:t>
            </a:fld>
            <a:endParaRPr lang="en-US"/>
          </a:p>
        </p:txBody>
      </p:sp>
    </p:spTree>
    <p:extLst>
      <p:ext uri="{BB962C8B-B14F-4D97-AF65-F5344CB8AC3E}">
        <p14:creationId xmlns:p14="http://schemas.microsoft.com/office/powerpoint/2010/main" val="1580126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Sample size: </a:t>
            </a:r>
            <a:endParaRPr lang="en-US" b="1" u="sng"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83765022"/>
              </p:ext>
            </p:extLst>
          </p:nvPr>
        </p:nvGraphicFramePr>
        <p:xfrm>
          <a:off x="457200" y="1371600"/>
          <a:ext cx="8305801" cy="5257778"/>
        </p:xfrm>
        <a:graphic>
          <a:graphicData uri="http://schemas.openxmlformats.org/drawingml/2006/table">
            <a:tbl>
              <a:tblPr>
                <a:tableStyleId>{5C22544A-7EE6-4342-B048-85BDC9FD1C3A}</a:tableStyleId>
              </a:tblPr>
              <a:tblGrid>
                <a:gridCol w="1900117"/>
                <a:gridCol w="1900117"/>
                <a:gridCol w="1900117"/>
                <a:gridCol w="2605450"/>
              </a:tblGrid>
              <a:tr h="525071">
                <a:tc>
                  <a:txBody>
                    <a:bodyPr/>
                    <a:lstStyle/>
                    <a:p>
                      <a:pPr marL="0" marR="0">
                        <a:lnSpc>
                          <a:spcPct val="115000"/>
                        </a:lnSpc>
                        <a:spcBef>
                          <a:spcPts val="0"/>
                        </a:spcBef>
                        <a:spcAft>
                          <a:spcPts val="0"/>
                        </a:spcAft>
                      </a:pPr>
                      <a:r>
                        <a:rPr lang="en-US" sz="800" dirty="0">
                          <a:effectLst/>
                        </a:rPr>
                        <a:t>Census </a:t>
                      </a:r>
                      <a:endParaRPr lang="en-US" sz="1200" dirty="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 of Residents in Sample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dirty="0">
                          <a:effectLst/>
                        </a:rPr>
                        <a:t>% of Residents </a:t>
                      </a:r>
                      <a:endParaRPr lang="en-US" sz="1200" dirty="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dirty="0">
                          <a:effectLst/>
                        </a:rPr>
                        <a:t>Recommended # of Surveyors </a:t>
                      </a:r>
                      <a:endParaRPr lang="en-US" sz="1200" dirty="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1-8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All residents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100%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9 - 19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8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42% - 89%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20 - 48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12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25% - 60%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49 – 52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13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25% - 27%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3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53 - 56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14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25% - 26%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3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57 - 61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15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25% - 26%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3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62 - 65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16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25% - 26%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3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66 - 69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17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25% - 26%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3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70 - 90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18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20% - 26%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3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91 - 95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19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dirty="0">
                          <a:effectLst/>
                        </a:rPr>
                        <a:t>20% - 21% </a:t>
                      </a:r>
                      <a:endParaRPr lang="en-US" sz="1200" dirty="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3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96 - 100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20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20% - 21%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4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101 - 105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21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20% - 21%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4 </a:t>
                      </a:r>
                      <a:endParaRPr lang="en-US" sz="1200">
                        <a:solidFill>
                          <a:srgbClr val="000000"/>
                        </a:solidFill>
                        <a:effectLst/>
                        <a:latin typeface="Times New Roman"/>
                        <a:ea typeface="Calibri"/>
                      </a:endParaRPr>
                    </a:p>
                  </a:txBody>
                  <a:tcPr marL="68580" marR="68580" marT="0" marB="0"/>
                </a:tc>
              </a:tr>
              <a:tr h="174407">
                <a:tc>
                  <a:txBody>
                    <a:bodyPr/>
                    <a:lstStyle/>
                    <a:p>
                      <a:pPr marL="0" marR="0">
                        <a:lnSpc>
                          <a:spcPct val="115000"/>
                        </a:lnSpc>
                        <a:spcBef>
                          <a:spcPts val="0"/>
                        </a:spcBef>
                        <a:spcAft>
                          <a:spcPts val="0"/>
                        </a:spcAft>
                      </a:pPr>
                      <a:r>
                        <a:rPr lang="en-US" sz="800">
                          <a:effectLst/>
                        </a:rPr>
                        <a:t>106 - 110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22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20% - 21%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4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111 - 115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23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20% - 21%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4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116 - 123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24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20% - 21%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4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124 – 128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25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20%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4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129 – 133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26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dirty="0">
                          <a:effectLst/>
                        </a:rPr>
                        <a:t>20% </a:t>
                      </a:r>
                      <a:endParaRPr lang="en-US" sz="1200" dirty="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4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134 – 138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27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20%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4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139 - 143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28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20%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4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144 - 148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29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20%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4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149 - 153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30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20%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4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154 - 158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31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20%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4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159 - 164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32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20%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4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165 - 169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33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20%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4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170 - 174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34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20%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4 </a:t>
                      </a:r>
                      <a:endParaRPr lang="en-US" sz="1200">
                        <a:solidFill>
                          <a:srgbClr val="000000"/>
                        </a:solidFill>
                        <a:effectLst/>
                        <a:latin typeface="Times New Roman"/>
                        <a:ea typeface="Calibri"/>
                      </a:endParaRPr>
                    </a:p>
                  </a:txBody>
                  <a:tcPr marL="68580" marR="68580" marT="0" marB="0"/>
                </a:tc>
              </a:tr>
              <a:tr h="182332">
                <a:tc>
                  <a:txBody>
                    <a:bodyPr/>
                    <a:lstStyle/>
                    <a:p>
                      <a:pPr marL="0" marR="0">
                        <a:lnSpc>
                          <a:spcPct val="115000"/>
                        </a:lnSpc>
                        <a:spcBef>
                          <a:spcPts val="0"/>
                        </a:spcBef>
                        <a:spcAft>
                          <a:spcPts val="0"/>
                        </a:spcAft>
                      </a:pPr>
                      <a:r>
                        <a:rPr lang="en-US" sz="800">
                          <a:effectLst/>
                        </a:rPr>
                        <a:t>≥175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a:effectLst/>
                        </a:rPr>
                        <a:t>35 </a:t>
                      </a:r>
                      <a:endParaRPr lang="en-US" sz="120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dirty="0">
                          <a:effectLst/>
                        </a:rPr>
                        <a:t>20% or less </a:t>
                      </a:r>
                      <a:endParaRPr lang="en-US" sz="1200" dirty="0">
                        <a:solidFill>
                          <a:srgbClr val="000000"/>
                        </a:solidFill>
                        <a:effectLst/>
                        <a:latin typeface="Times New Roman"/>
                        <a:ea typeface="Calibri"/>
                      </a:endParaRPr>
                    </a:p>
                  </a:txBody>
                  <a:tcPr marL="68580" marR="68580" marT="0" marB="0"/>
                </a:tc>
                <a:tc>
                  <a:txBody>
                    <a:bodyPr/>
                    <a:lstStyle/>
                    <a:p>
                      <a:pPr marL="0" marR="0">
                        <a:lnSpc>
                          <a:spcPct val="115000"/>
                        </a:lnSpc>
                        <a:spcBef>
                          <a:spcPts val="0"/>
                        </a:spcBef>
                        <a:spcAft>
                          <a:spcPts val="0"/>
                        </a:spcAft>
                      </a:pPr>
                      <a:r>
                        <a:rPr lang="en-US" sz="800" dirty="0">
                          <a:effectLst/>
                        </a:rPr>
                        <a:t>5 </a:t>
                      </a:r>
                      <a:endParaRPr lang="en-US" sz="1200" dirty="0">
                        <a:solidFill>
                          <a:srgbClr val="000000"/>
                        </a:solidFill>
                        <a:effectLst/>
                        <a:latin typeface="Times New Roman"/>
                        <a:ea typeface="Calibri"/>
                      </a:endParaRPr>
                    </a:p>
                  </a:txBody>
                  <a:tcPr marL="68580" marR="68580" marT="0" marB="0"/>
                </a:tc>
              </a:tr>
            </a:tbl>
          </a:graphicData>
        </a:graphic>
      </p:graphicFrame>
      <p:sp>
        <p:nvSpPr>
          <p:cNvPr id="4" name="Date Placeholder 3"/>
          <p:cNvSpPr>
            <a:spLocks noGrp="1"/>
          </p:cNvSpPr>
          <p:nvPr>
            <p:ph type="dt" sz="half" idx="10"/>
          </p:nvPr>
        </p:nvSpPr>
        <p:spPr/>
        <p:txBody>
          <a:bodyPr/>
          <a:lstStyle/>
          <a:p>
            <a:fld id="{F3031B46-490E-45DE-B497-8DC1F344A7DF}" type="datetime4">
              <a:rPr lang="en-US" smtClean="0"/>
              <a:t>November 13, 2017</a:t>
            </a:fld>
            <a:endParaRPr lang="en-US"/>
          </a:p>
        </p:txBody>
      </p:sp>
    </p:spTree>
    <p:extLst>
      <p:ext uri="{BB962C8B-B14F-4D97-AF65-F5344CB8AC3E}">
        <p14:creationId xmlns:p14="http://schemas.microsoft.com/office/powerpoint/2010/main" val="2919961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u="sng" dirty="0" smtClean="0"/>
              <a:t>Mandatory facility-level tasks:</a:t>
            </a:r>
            <a:endParaRPr lang="en-US" b="1" u="sng" dirty="0"/>
          </a:p>
        </p:txBody>
      </p:sp>
      <p:sp>
        <p:nvSpPr>
          <p:cNvPr id="3" name="Content Placeholder 2"/>
          <p:cNvSpPr>
            <a:spLocks noGrp="1"/>
          </p:cNvSpPr>
          <p:nvPr>
            <p:ph idx="1"/>
          </p:nvPr>
        </p:nvSpPr>
        <p:spPr/>
        <p:txBody>
          <a:bodyPr>
            <a:normAutofit fontScale="92500" lnSpcReduction="20000"/>
          </a:bodyPr>
          <a:lstStyle/>
          <a:p>
            <a:r>
              <a:rPr lang="en-US" dirty="0" smtClean="0"/>
              <a:t>Staffing (previously a triggered task)</a:t>
            </a:r>
          </a:p>
          <a:p>
            <a:r>
              <a:rPr lang="en-US" dirty="0" smtClean="0"/>
              <a:t>Dining</a:t>
            </a:r>
          </a:p>
          <a:p>
            <a:r>
              <a:rPr lang="en-US" dirty="0" smtClean="0"/>
              <a:t>Infection control </a:t>
            </a:r>
          </a:p>
          <a:p>
            <a:r>
              <a:rPr lang="en-US" dirty="0" smtClean="0"/>
              <a:t>SNF beneficiary protection notification review</a:t>
            </a:r>
          </a:p>
          <a:p>
            <a:r>
              <a:rPr lang="en-US" dirty="0" smtClean="0"/>
              <a:t>Kitchen </a:t>
            </a:r>
          </a:p>
          <a:p>
            <a:r>
              <a:rPr lang="en-US" dirty="0" smtClean="0"/>
              <a:t>Medication administration</a:t>
            </a:r>
          </a:p>
          <a:p>
            <a:r>
              <a:rPr lang="en-US" dirty="0" smtClean="0"/>
              <a:t>Medication storage</a:t>
            </a:r>
          </a:p>
          <a:p>
            <a:r>
              <a:rPr lang="en-US" dirty="0" smtClean="0"/>
              <a:t>Resident council </a:t>
            </a:r>
          </a:p>
          <a:p>
            <a:r>
              <a:rPr lang="en-US" dirty="0" smtClean="0"/>
              <a:t>QAA/QAPI</a:t>
            </a:r>
          </a:p>
          <a:p>
            <a:endParaRPr lang="en-US" dirty="0" smtClean="0"/>
          </a:p>
          <a:p>
            <a:endParaRPr lang="en-US" dirty="0"/>
          </a:p>
        </p:txBody>
      </p:sp>
      <p:sp>
        <p:nvSpPr>
          <p:cNvPr id="4" name="Date Placeholder 3"/>
          <p:cNvSpPr>
            <a:spLocks noGrp="1"/>
          </p:cNvSpPr>
          <p:nvPr>
            <p:ph type="dt" sz="half" idx="10"/>
          </p:nvPr>
        </p:nvSpPr>
        <p:spPr/>
        <p:txBody>
          <a:bodyPr/>
          <a:lstStyle/>
          <a:p>
            <a:fld id="{F3031B46-490E-45DE-B497-8DC1F344A7DF}" type="datetime4">
              <a:rPr lang="en-US" smtClean="0"/>
              <a:t>November 13, 2017</a:t>
            </a:fld>
            <a:endParaRPr lang="en-US"/>
          </a:p>
        </p:txBody>
      </p:sp>
    </p:spTree>
    <p:extLst>
      <p:ext uri="{BB962C8B-B14F-4D97-AF65-F5344CB8AC3E}">
        <p14:creationId xmlns:p14="http://schemas.microsoft.com/office/powerpoint/2010/main" val="3410103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Triggered facility-level tasks:</a:t>
            </a:r>
            <a:endParaRPr lang="en-US" b="1" u="sng" dirty="0"/>
          </a:p>
        </p:txBody>
      </p:sp>
      <p:sp>
        <p:nvSpPr>
          <p:cNvPr id="3" name="Content Placeholder 2"/>
          <p:cNvSpPr>
            <a:spLocks noGrp="1"/>
          </p:cNvSpPr>
          <p:nvPr>
            <p:ph idx="1"/>
          </p:nvPr>
        </p:nvSpPr>
        <p:spPr/>
        <p:txBody>
          <a:bodyPr/>
          <a:lstStyle/>
          <a:p>
            <a:endParaRPr lang="en-US" dirty="0" smtClean="0"/>
          </a:p>
          <a:p>
            <a:r>
              <a:rPr lang="en-US" dirty="0" smtClean="0"/>
              <a:t>Environment</a:t>
            </a:r>
            <a:endParaRPr lang="en-US" dirty="0" smtClean="0"/>
          </a:p>
          <a:p>
            <a:endParaRPr lang="en-US" dirty="0" smtClean="0"/>
          </a:p>
          <a:p>
            <a:r>
              <a:rPr lang="en-US" dirty="0" smtClean="0"/>
              <a:t>Personal funds</a:t>
            </a:r>
          </a:p>
          <a:p>
            <a:endParaRPr lang="en-US" dirty="0" smtClean="0"/>
          </a:p>
          <a:p>
            <a:r>
              <a:rPr lang="en-US" dirty="0" smtClean="0"/>
              <a:t>Resident assessments </a:t>
            </a:r>
          </a:p>
          <a:p>
            <a:endParaRPr lang="en-US" dirty="0"/>
          </a:p>
        </p:txBody>
      </p:sp>
      <p:sp>
        <p:nvSpPr>
          <p:cNvPr id="4" name="Date Placeholder 3"/>
          <p:cNvSpPr>
            <a:spLocks noGrp="1"/>
          </p:cNvSpPr>
          <p:nvPr>
            <p:ph type="dt" sz="half" idx="10"/>
          </p:nvPr>
        </p:nvSpPr>
        <p:spPr/>
        <p:txBody>
          <a:bodyPr/>
          <a:lstStyle/>
          <a:p>
            <a:fld id="{F3031B46-490E-45DE-B497-8DC1F344A7DF}" type="datetime4">
              <a:rPr lang="en-US" smtClean="0"/>
              <a:t>November 13, 2017</a:t>
            </a:fld>
            <a:endParaRPr lang="en-US"/>
          </a:p>
        </p:txBody>
      </p:sp>
    </p:spTree>
    <p:extLst>
      <p:ext uri="{BB962C8B-B14F-4D97-AF65-F5344CB8AC3E}">
        <p14:creationId xmlns:p14="http://schemas.microsoft.com/office/powerpoint/2010/main" val="3077659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In-depth investigations:</a:t>
            </a:r>
            <a:br>
              <a:rPr lang="en-US" b="1" u="sng" dirty="0" smtClean="0"/>
            </a:br>
            <a:r>
              <a:rPr lang="en-US" b="1" u="sng" dirty="0" smtClean="0"/>
              <a:t>(previously stage 2) </a:t>
            </a:r>
            <a:endParaRPr lang="en-US" b="1" u="sng" dirty="0"/>
          </a:p>
        </p:txBody>
      </p:sp>
      <p:sp>
        <p:nvSpPr>
          <p:cNvPr id="3" name="Content Placeholder 2"/>
          <p:cNvSpPr>
            <a:spLocks noGrp="1"/>
          </p:cNvSpPr>
          <p:nvPr>
            <p:ph idx="1"/>
          </p:nvPr>
        </p:nvSpPr>
        <p:spPr/>
        <p:txBody>
          <a:bodyPr/>
          <a:lstStyle/>
          <a:p>
            <a:r>
              <a:rPr lang="en-US" dirty="0" smtClean="0"/>
              <a:t>Pathways (link provided)</a:t>
            </a:r>
          </a:p>
          <a:p>
            <a:r>
              <a:rPr lang="en-US" dirty="0" smtClean="0"/>
              <a:t>Resident and staff interview, observation record review of sampled areas</a:t>
            </a:r>
          </a:p>
          <a:p>
            <a:r>
              <a:rPr lang="en-US" dirty="0"/>
              <a:t>Surveyors will review the facility assessment if there are concerns identified in resident specific areas or if there is a concern with a lack of adequate resources</a:t>
            </a:r>
          </a:p>
          <a:p>
            <a:endParaRPr lang="en-US" dirty="0"/>
          </a:p>
        </p:txBody>
      </p:sp>
      <p:sp>
        <p:nvSpPr>
          <p:cNvPr id="4" name="Date Placeholder 3"/>
          <p:cNvSpPr>
            <a:spLocks noGrp="1"/>
          </p:cNvSpPr>
          <p:nvPr>
            <p:ph type="dt" sz="half" idx="10"/>
          </p:nvPr>
        </p:nvSpPr>
        <p:spPr/>
        <p:txBody>
          <a:bodyPr/>
          <a:lstStyle/>
          <a:p>
            <a:fld id="{F3031B46-490E-45DE-B497-8DC1F344A7DF}" type="datetime4">
              <a:rPr lang="en-US" smtClean="0"/>
              <a:t>November 13, 2017</a:t>
            </a:fld>
            <a:endParaRPr lang="en-US"/>
          </a:p>
        </p:txBody>
      </p:sp>
    </p:spTree>
    <p:extLst>
      <p:ext uri="{BB962C8B-B14F-4D97-AF65-F5344CB8AC3E}">
        <p14:creationId xmlns:p14="http://schemas.microsoft.com/office/powerpoint/2010/main" val="4192541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Exit conference:</a:t>
            </a:r>
            <a:endParaRPr lang="en-US" b="1" u="sng" dirty="0"/>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endParaRPr lang="en-US" dirty="0" smtClean="0"/>
          </a:p>
          <a:p>
            <a:r>
              <a:rPr lang="en-US" dirty="0" smtClean="0"/>
              <a:t>The </a:t>
            </a:r>
            <a:r>
              <a:rPr lang="en-US" dirty="0" smtClean="0"/>
              <a:t>survey team will meet with the facility to discuss detailed concerns identified during the survey</a:t>
            </a:r>
          </a:p>
          <a:p>
            <a:endParaRPr lang="en-US" dirty="0"/>
          </a:p>
          <a:p>
            <a:r>
              <a:rPr lang="en-US" dirty="0" smtClean="0"/>
              <a:t>You will have an opportunity to submit additional information for consideration </a:t>
            </a:r>
          </a:p>
          <a:p>
            <a:endParaRPr lang="en-US" dirty="0" smtClean="0"/>
          </a:p>
          <a:p>
            <a:r>
              <a:rPr lang="en-US" dirty="0" smtClean="0"/>
              <a:t>After leaving the facility, the surveyors will write their deficiencies and you will receive an emailed 2567 and may call the regional manager with questions/concerns</a:t>
            </a:r>
            <a:endParaRPr lang="en-US" dirty="0"/>
          </a:p>
        </p:txBody>
      </p:sp>
      <p:sp>
        <p:nvSpPr>
          <p:cNvPr id="4" name="Date Placeholder 3"/>
          <p:cNvSpPr>
            <a:spLocks noGrp="1"/>
          </p:cNvSpPr>
          <p:nvPr>
            <p:ph type="dt" sz="half" idx="10"/>
          </p:nvPr>
        </p:nvSpPr>
        <p:spPr/>
        <p:txBody>
          <a:bodyPr/>
          <a:lstStyle/>
          <a:p>
            <a:fld id="{F3031B46-490E-45DE-B497-8DC1F344A7DF}" type="datetime4">
              <a:rPr lang="en-US" smtClean="0"/>
              <a:t>November 13, 2017</a:t>
            </a:fld>
            <a:endParaRPr lang="en-US"/>
          </a:p>
        </p:txBody>
      </p:sp>
    </p:spTree>
    <p:extLst>
      <p:ext uri="{BB962C8B-B14F-4D97-AF65-F5344CB8AC3E}">
        <p14:creationId xmlns:p14="http://schemas.microsoft.com/office/powerpoint/2010/main" val="2136466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Survey readiness:</a:t>
            </a:r>
            <a:endParaRPr lang="en-US" b="1" u="sng" dirty="0"/>
          </a:p>
        </p:txBody>
      </p:sp>
      <p:sp>
        <p:nvSpPr>
          <p:cNvPr id="3" name="Content Placeholder 2"/>
          <p:cNvSpPr>
            <a:spLocks noGrp="1"/>
          </p:cNvSpPr>
          <p:nvPr>
            <p:ph idx="1"/>
          </p:nvPr>
        </p:nvSpPr>
        <p:spPr/>
        <p:txBody>
          <a:bodyPr>
            <a:normAutofit lnSpcReduction="10000"/>
          </a:bodyPr>
          <a:lstStyle/>
          <a:p>
            <a:r>
              <a:rPr lang="en-US" dirty="0" smtClean="0"/>
              <a:t>Computer access </a:t>
            </a:r>
            <a:r>
              <a:rPr lang="en-US" dirty="0" smtClean="0"/>
              <a:t>ASAP</a:t>
            </a:r>
          </a:p>
          <a:p>
            <a:endParaRPr lang="en-US" dirty="0" smtClean="0"/>
          </a:p>
          <a:p>
            <a:r>
              <a:rPr lang="en-US" dirty="0" smtClean="0"/>
              <a:t>Updated census/room roster</a:t>
            </a:r>
          </a:p>
          <a:p>
            <a:endParaRPr lang="en-US" dirty="0" smtClean="0"/>
          </a:p>
          <a:p>
            <a:r>
              <a:rPr lang="en-US" dirty="0" smtClean="0"/>
              <a:t>Survey </a:t>
            </a:r>
            <a:r>
              <a:rPr lang="en-US" dirty="0"/>
              <a:t>readiness book/forms filled out as able</a:t>
            </a:r>
          </a:p>
          <a:p>
            <a:endParaRPr lang="en-US" dirty="0" smtClean="0"/>
          </a:p>
          <a:p>
            <a:r>
              <a:rPr lang="en-US" dirty="0" smtClean="0"/>
              <a:t>Accurate </a:t>
            </a:r>
            <a:r>
              <a:rPr lang="en-US" dirty="0"/>
              <a:t>forms </a:t>
            </a:r>
          </a:p>
          <a:p>
            <a:endParaRPr lang="en-US" dirty="0" smtClean="0"/>
          </a:p>
          <a:p>
            <a:endParaRPr lang="en-US" dirty="0"/>
          </a:p>
        </p:txBody>
      </p:sp>
      <p:sp>
        <p:nvSpPr>
          <p:cNvPr id="4" name="Date Placeholder 3"/>
          <p:cNvSpPr>
            <a:spLocks noGrp="1"/>
          </p:cNvSpPr>
          <p:nvPr>
            <p:ph type="dt" sz="half" idx="10"/>
          </p:nvPr>
        </p:nvSpPr>
        <p:spPr/>
        <p:txBody>
          <a:bodyPr/>
          <a:lstStyle/>
          <a:p>
            <a:fld id="{F3031B46-490E-45DE-B497-8DC1F344A7DF}" type="datetime4">
              <a:rPr lang="en-US" smtClean="0"/>
              <a:t>November 13, 2017</a:t>
            </a:fld>
            <a:endParaRPr lang="en-US"/>
          </a:p>
        </p:txBody>
      </p:sp>
    </p:spTree>
    <p:extLst>
      <p:ext uri="{BB962C8B-B14F-4D97-AF65-F5344CB8AC3E}">
        <p14:creationId xmlns:p14="http://schemas.microsoft.com/office/powerpoint/2010/main" val="1242363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CMS information:</a:t>
            </a:r>
            <a:endParaRPr lang="en-US" b="1" u="sng"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www.cms.gov/Medicare/Provider-Enrollment-and-Certification/GuidanceforLawsAndRegulations/Nursing-Homes.html</a:t>
            </a:r>
            <a:endParaRPr lang="en-US" dirty="0" smtClean="0"/>
          </a:p>
          <a:p>
            <a:endParaRPr lang="en-US" dirty="0" smtClean="0"/>
          </a:p>
          <a:p>
            <a:r>
              <a:rPr lang="en-US" dirty="0" smtClean="0"/>
              <a:t>Appendix PP, pathways, F-tag crosswalk, etc. </a:t>
            </a:r>
            <a:endParaRPr lang="en-US" dirty="0"/>
          </a:p>
        </p:txBody>
      </p:sp>
      <p:sp>
        <p:nvSpPr>
          <p:cNvPr id="4" name="Date Placeholder 3"/>
          <p:cNvSpPr>
            <a:spLocks noGrp="1"/>
          </p:cNvSpPr>
          <p:nvPr>
            <p:ph type="dt" sz="half" idx="10"/>
          </p:nvPr>
        </p:nvSpPr>
        <p:spPr/>
        <p:txBody>
          <a:bodyPr/>
          <a:lstStyle/>
          <a:p>
            <a:fld id="{F3031B46-490E-45DE-B497-8DC1F344A7DF}" type="datetime4">
              <a:rPr lang="en-US" smtClean="0"/>
              <a:t>November 13, 2017</a:t>
            </a:fld>
            <a:endParaRPr lang="en-US"/>
          </a:p>
        </p:txBody>
      </p:sp>
    </p:spTree>
    <p:extLst>
      <p:ext uri="{BB962C8B-B14F-4D97-AF65-F5344CB8AC3E}">
        <p14:creationId xmlns:p14="http://schemas.microsoft.com/office/powerpoint/2010/main" val="166150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u="sng" dirty="0" smtClean="0"/>
              <a:t>Entrance conference:</a:t>
            </a:r>
            <a:endParaRPr lang="en-US" b="1" u="sng" dirty="0"/>
          </a:p>
        </p:txBody>
      </p:sp>
      <p:sp>
        <p:nvSpPr>
          <p:cNvPr id="3" name="Content Placeholder 2"/>
          <p:cNvSpPr>
            <a:spLocks noGrp="1"/>
          </p:cNvSpPr>
          <p:nvPr>
            <p:ph idx="1"/>
          </p:nvPr>
        </p:nvSpPr>
        <p:spPr/>
        <p:txBody>
          <a:bodyPr/>
          <a:lstStyle/>
          <a:p>
            <a:r>
              <a:rPr lang="en-US" dirty="0" smtClean="0"/>
              <a:t>Upon entrance to the facility, the TC will request a private room for the survey team</a:t>
            </a:r>
          </a:p>
          <a:p>
            <a:endParaRPr lang="en-US" dirty="0" smtClean="0"/>
          </a:p>
          <a:p>
            <a:r>
              <a:rPr lang="en-US" dirty="0" smtClean="0"/>
              <a:t>The TC will meet with the administrator or their designee and provide the entrance conference worksheet (provided). </a:t>
            </a:r>
            <a:endParaRPr lang="en-US" dirty="0"/>
          </a:p>
        </p:txBody>
      </p:sp>
      <p:sp>
        <p:nvSpPr>
          <p:cNvPr id="4" name="Date Placeholder 3"/>
          <p:cNvSpPr>
            <a:spLocks noGrp="1"/>
          </p:cNvSpPr>
          <p:nvPr>
            <p:ph type="dt" sz="half" idx="10"/>
          </p:nvPr>
        </p:nvSpPr>
        <p:spPr/>
        <p:txBody>
          <a:bodyPr/>
          <a:lstStyle/>
          <a:p>
            <a:fld id="{F3031B46-490E-45DE-B497-8DC1F344A7DF}" type="datetime4">
              <a:rPr lang="en-US" smtClean="0"/>
              <a:t>November 13, 2017</a:t>
            </a:fld>
            <a:endParaRPr lang="en-US"/>
          </a:p>
        </p:txBody>
      </p:sp>
    </p:spTree>
    <p:extLst>
      <p:ext uri="{BB962C8B-B14F-4D97-AF65-F5344CB8AC3E}">
        <p14:creationId xmlns:p14="http://schemas.microsoft.com/office/powerpoint/2010/main" val="56932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Questions and Answers:</a:t>
            </a:r>
            <a:endParaRPr lang="en-US" b="1" u="sng" dirty="0"/>
          </a:p>
        </p:txBody>
      </p:sp>
      <p:sp>
        <p:nvSpPr>
          <p:cNvPr id="4" name="Date Placeholder 3"/>
          <p:cNvSpPr>
            <a:spLocks noGrp="1"/>
          </p:cNvSpPr>
          <p:nvPr>
            <p:ph type="dt" sz="half" idx="10"/>
          </p:nvPr>
        </p:nvSpPr>
        <p:spPr/>
        <p:txBody>
          <a:bodyPr/>
          <a:lstStyle/>
          <a:p>
            <a:fld id="{F3031B46-490E-45DE-B497-8DC1F344A7DF}" type="datetime4">
              <a:rPr lang="en-US" smtClean="0"/>
              <a:t>November 13, 2017</a:t>
            </a:fld>
            <a:endParaRPr lang="en-US"/>
          </a:p>
        </p:txBody>
      </p:sp>
      <p:sp>
        <p:nvSpPr>
          <p:cNvPr id="5" name="Content Placeholder 4"/>
          <p:cNvSpPr>
            <a:spLocks noGrp="1"/>
          </p:cNvSpPr>
          <p:nvPr>
            <p:ph idx="1"/>
          </p:nvPr>
        </p:nvSpPr>
        <p:spPr/>
        <p:txBody>
          <a:bodyPr/>
          <a:lstStyle/>
          <a:p>
            <a:endParaRPr lang="en-US" dirty="0"/>
          </a:p>
        </p:txBody>
      </p:sp>
      <p:pic>
        <p:nvPicPr>
          <p:cNvPr id="1027" name="Picture 3" descr="C:\Users\MelissaMille\AppData\Local\Microsoft\Windows\Temporary Internet Files\Content.IE5\C1FWZCXC\question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57400"/>
            <a:ext cx="48768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54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Initial tour:</a:t>
            </a:r>
            <a:endParaRPr lang="en-US" b="1" u="sng" dirty="0"/>
          </a:p>
        </p:txBody>
      </p:sp>
      <p:sp>
        <p:nvSpPr>
          <p:cNvPr id="3" name="Content Placeholder 2"/>
          <p:cNvSpPr>
            <a:spLocks noGrp="1"/>
          </p:cNvSpPr>
          <p:nvPr>
            <p:ph idx="1"/>
          </p:nvPr>
        </p:nvSpPr>
        <p:spPr/>
        <p:txBody>
          <a:bodyPr>
            <a:normAutofit lnSpcReduction="10000"/>
          </a:bodyPr>
          <a:lstStyle/>
          <a:p>
            <a:r>
              <a:rPr lang="en-US" dirty="0" smtClean="0"/>
              <a:t>The new federal survey process does not require an initial tour.</a:t>
            </a:r>
          </a:p>
          <a:p>
            <a:endParaRPr lang="en-US" dirty="0" smtClean="0"/>
          </a:p>
          <a:p>
            <a:r>
              <a:rPr lang="en-US" dirty="0" smtClean="0"/>
              <a:t>However, </a:t>
            </a:r>
            <a:r>
              <a:rPr lang="en-US" dirty="0" smtClean="0"/>
              <a:t>the surveyors </a:t>
            </a:r>
            <a:r>
              <a:rPr lang="en-US" dirty="0" smtClean="0"/>
              <a:t>still must survey for environmental state regulations which requires an initial tour. </a:t>
            </a:r>
          </a:p>
          <a:p>
            <a:endParaRPr lang="en-US" dirty="0" smtClean="0"/>
          </a:p>
          <a:p>
            <a:r>
              <a:rPr lang="en-US" dirty="0" smtClean="0"/>
              <a:t>Surveyors will conduct an initial tour on their assigned unit(s).</a:t>
            </a:r>
            <a:endParaRPr lang="en-US" dirty="0"/>
          </a:p>
        </p:txBody>
      </p:sp>
      <p:sp>
        <p:nvSpPr>
          <p:cNvPr id="4" name="Date Placeholder 3"/>
          <p:cNvSpPr>
            <a:spLocks noGrp="1"/>
          </p:cNvSpPr>
          <p:nvPr>
            <p:ph type="dt" sz="half" idx="10"/>
          </p:nvPr>
        </p:nvSpPr>
        <p:spPr/>
        <p:txBody>
          <a:bodyPr/>
          <a:lstStyle/>
          <a:p>
            <a:fld id="{F3031B46-490E-45DE-B497-8DC1F344A7DF}" type="datetime4">
              <a:rPr lang="en-US" smtClean="0"/>
              <a:t>November 13, 2017</a:t>
            </a:fld>
            <a:endParaRPr lang="en-US"/>
          </a:p>
        </p:txBody>
      </p:sp>
    </p:spTree>
    <p:extLst>
      <p:ext uri="{BB962C8B-B14F-4D97-AF65-F5344CB8AC3E}">
        <p14:creationId xmlns:p14="http://schemas.microsoft.com/office/powerpoint/2010/main" val="407831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Initial pool sample:</a:t>
            </a:r>
            <a:br>
              <a:rPr lang="en-US" b="1" u="sng" dirty="0" smtClean="0"/>
            </a:br>
            <a:r>
              <a:rPr lang="en-US" b="1" u="sng" dirty="0" smtClean="0"/>
              <a:t>(previously stage 1)</a:t>
            </a:r>
            <a:endParaRPr lang="en-US" b="1" u="sng" dirty="0"/>
          </a:p>
        </p:txBody>
      </p:sp>
      <p:sp>
        <p:nvSpPr>
          <p:cNvPr id="3" name="Content Placeholder 2"/>
          <p:cNvSpPr>
            <a:spLocks noGrp="1"/>
          </p:cNvSpPr>
          <p:nvPr>
            <p:ph idx="1"/>
          </p:nvPr>
        </p:nvSpPr>
        <p:spPr/>
        <p:txBody>
          <a:bodyPr>
            <a:normAutofit fontScale="55000" lnSpcReduction="20000"/>
          </a:bodyPr>
          <a:lstStyle/>
          <a:p>
            <a:endParaRPr lang="en-US" sz="4400" dirty="0" smtClean="0"/>
          </a:p>
          <a:p>
            <a:r>
              <a:rPr lang="en-US" sz="4400" dirty="0" smtClean="0"/>
              <a:t>The purpose of the initial </a:t>
            </a:r>
            <a:r>
              <a:rPr lang="en-US" sz="4400" dirty="0" smtClean="0"/>
              <a:t>pool</a:t>
            </a:r>
            <a:r>
              <a:rPr lang="en-US" sz="4400" dirty="0" smtClean="0"/>
              <a:t> </a:t>
            </a:r>
            <a:r>
              <a:rPr lang="en-US" sz="4400" dirty="0" smtClean="0"/>
              <a:t>process is to determine which residents should be sampled in an in-depth review</a:t>
            </a:r>
            <a:r>
              <a:rPr lang="en-US" sz="4400" dirty="0" smtClean="0"/>
              <a:t>.</a:t>
            </a:r>
          </a:p>
          <a:p>
            <a:endParaRPr lang="en-US" sz="4400" dirty="0"/>
          </a:p>
          <a:p>
            <a:r>
              <a:rPr lang="en-US" sz="4400" dirty="0"/>
              <a:t>Surveyors will ask for a list of residents in their assigned area and a list of new admissions in the last 30 days, still residing in the </a:t>
            </a:r>
            <a:r>
              <a:rPr lang="en-US" sz="4400" dirty="0" smtClean="0"/>
              <a:t>facility</a:t>
            </a:r>
            <a:endParaRPr lang="en-US" sz="4400" dirty="0" smtClean="0"/>
          </a:p>
          <a:p>
            <a:endParaRPr lang="en-US" sz="4400" dirty="0" smtClean="0"/>
          </a:p>
          <a:p>
            <a:r>
              <a:rPr lang="en-US" sz="4400" dirty="0" smtClean="0"/>
              <a:t>The surveyors will divide up by unit/hall of the facility</a:t>
            </a:r>
          </a:p>
          <a:p>
            <a:endParaRPr lang="en-US" sz="4400" dirty="0"/>
          </a:p>
          <a:p>
            <a:r>
              <a:rPr lang="en-US" sz="4400" dirty="0" smtClean="0"/>
              <a:t>Surveyors will go room to room </a:t>
            </a:r>
            <a:r>
              <a:rPr lang="en-US" sz="4400" u="sng" dirty="0" smtClean="0"/>
              <a:t>without</a:t>
            </a:r>
            <a:r>
              <a:rPr lang="en-US" sz="4400" dirty="0" smtClean="0"/>
              <a:t> staff </a:t>
            </a:r>
          </a:p>
          <a:p>
            <a:pPr marL="0" indent="0">
              <a:buNone/>
            </a:pPr>
            <a:r>
              <a:rPr lang="en-US" dirty="0" smtClean="0"/>
              <a:t> </a:t>
            </a:r>
          </a:p>
          <a:p>
            <a:endParaRPr lang="en-US" dirty="0" smtClean="0"/>
          </a:p>
        </p:txBody>
      </p:sp>
      <p:sp>
        <p:nvSpPr>
          <p:cNvPr id="4" name="Date Placeholder 3"/>
          <p:cNvSpPr>
            <a:spLocks noGrp="1"/>
          </p:cNvSpPr>
          <p:nvPr>
            <p:ph type="dt" sz="half" idx="10"/>
          </p:nvPr>
        </p:nvSpPr>
        <p:spPr/>
        <p:txBody>
          <a:bodyPr/>
          <a:lstStyle/>
          <a:p>
            <a:fld id="{F3031B46-490E-45DE-B497-8DC1F344A7DF}" type="datetime4">
              <a:rPr lang="en-US" smtClean="0"/>
              <a:t>November 13, 2017</a:t>
            </a:fld>
            <a:endParaRPr lang="en-US"/>
          </a:p>
        </p:txBody>
      </p:sp>
    </p:spTree>
    <p:extLst>
      <p:ext uri="{BB962C8B-B14F-4D97-AF65-F5344CB8AC3E}">
        <p14:creationId xmlns:p14="http://schemas.microsoft.com/office/powerpoint/2010/main" val="69875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Initial pool continued:</a:t>
            </a:r>
            <a:endParaRPr lang="en-US" b="1" u="sng" dirty="0"/>
          </a:p>
        </p:txBody>
      </p:sp>
      <p:sp>
        <p:nvSpPr>
          <p:cNvPr id="3" name="Content Placeholder 2"/>
          <p:cNvSpPr>
            <a:spLocks noGrp="1"/>
          </p:cNvSpPr>
          <p:nvPr>
            <p:ph idx="1"/>
          </p:nvPr>
        </p:nvSpPr>
        <p:spPr/>
        <p:txBody>
          <a:bodyPr>
            <a:normAutofit fontScale="92500" lnSpcReduction="20000"/>
          </a:bodyPr>
          <a:lstStyle/>
          <a:p>
            <a:pPr lvl="0"/>
            <a:r>
              <a:rPr lang="en-US" dirty="0">
                <a:solidFill>
                  <a:srgbClr val="1F497D">
                    <a:lumMod val="75000"/>
                  </a:srgbClr>
                </a:solidFill>
              </a:rPr>
              <a:t>Surveyors will screen all residents in the facility to determine which residents to sample</a:t>
            </a:r>
          </a:p>
          <a:p>
            <a:pPr lvl="0"/>
            <a:endParaRPr lang="en-US" dirty="0">
              <a:solidFill>
                <a:srgbClr val="1F497D">
                  <a:lumMod val="75000"/>
                </a:srgbClr>
              </a:solidFill>
            </a:endParaRPr>
          </a:p>
          <a:p>
            <a:pPr lvl="0"/>
            <a:r>
              <a:rPr lang="en-US" dirty="0">
                <a:solidFill>
                  <a:srgbClr val="1F497D">
                    <a:lumMod val="75000"/>
                  </a:srgbClr>
                </a:solidFill>
              </a:rPr>
              <a:t>Each surveyor will have an approximate sample size of 8 residents during the initial pool process. This will include observation, interview and limited record review </a:t>
            </a:r>
          </a:p>
          <a:p>
            <a:endParaRPr lang="en-US" dirty="0" smtClean="0"/>
          </a:p>
          <a:p>
            <a:r>
              <a:rPr lang="en-US" dirty="0" smtClean="0"/>
              <a:t>The sample will include 70% offsite selected residents (MDS) and 30% onsite.</a:t>
            </a:r>
          </a:p>
        </p:txBody>
      </p:sp>
      <p:sp>
        <p:nvSpPr>
          <p:cNvPr id="4" name="Date Placeholder 3"/>
          <p:cNvSpPr>
            <a:spLocks noGrp="1"/>
          </p:cNvSpPr>
          <p:nvPr>
            <p:ph type="dt" sz="half" idx="10"/>
          </p:nvPr>
        </p:nvSpPr>
        <p:spPr/>
        <p:txBody>
          <a:bodyPr/>
          <a:lstStyle/>
          <a:p>
            <a:fld id="{F3031B46-490E-45DE-B497-8DC1F344A7DF}" type="datetime4">
              <a:rPr lang="en-US" smtClean="0"/>
              <a:t>November 13, 2017</a:t>
            </a:fld>
            <a:endParaRPr lang="en-US"/>
          </a:p>
        </p:txBody>
      </p:sp>
    </p:spTree>
    <p:extLst>
      <p:ext uri="{BB962C8B-B14F-4D97-AF65-F5344CB8AC3E}">
        <p14:creationId xmlns:p14="http://schemas.microsoft.com/office/powerpoint/2010/main" val="2840317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Initial pool continued: </a:t>
            </a:r>
            <a:endParaRPr lang="en-US" b="1" u="sng" dirty="0"/>
          </a:p>
        </p:txBody>
      </p:sp>
      <p:sp>
        <p:nvSpPr>
          <p:cNvPr id="3" name="Content Placeholder 2"/>
          <p:cNvSpPr>
            <a:spLocks noGrp="1"/>
          </p:cNvSpPr>
          <p:nvPr>
            <p:ph idx="1"/>
          </p:nvPr>
        </p:nvSpPr>
        <p:spPr/>
        <p:txBody>
          <a:bodyPr/>
          <a:lstStyle/>
          <a:p>
            <a:r>
              <a:rPr lang="en-US" dirty="0"/>
              <a:t>Onsite sample will include: </a:t>
            </a:r>
          </a:p>
          <a:p>
            <a:pPr lvl="1"/>
            <a:r>
              <a:rPr lang="en-US" dirty="0"/>
              <a:t>V</a:t>
            </a:r>
            <a:r>
              <a:rPr lang="en-US" dirty="0" smtClean="0"/>
              <a:t>ulnerable </a:t>
            </a:r>
            <a:r>
              <a:rPr lang="en-US" dirty="0"/>
              <a:t>residents (dependent on staff)</a:t>
            </a:r>
          </a:p>
          <a:p>
            <a:pPr lvl="1"/>
            <a:r>
              <a:rPr lang="en-US" dirty="0"/>
              <a:t>New admissions (in the last 30 days)</a:t>
            </a:r>
          </a:p>
          <a:p>
            <a:pPr lvl="1"/>
            <a:r>
              <a:rPr lang="en-US" dirty="0"/>
              <a:t>Complaints </a:t>
            </a:r>
            <a:r>
              <a:rPr lang="en-US" dirty="0" smtClean="0"/>
              <a:t>and</a:t>
            </a:r>
            <a:r>
              <a:rPr lang="en-US" dirty="0" smtClean="0"/>
              <a:t> </a:t>
            </a:r>
            <a:r>
              <a:rPr lang="en-US" dirty="0"/>
              <a:t>facility reported incidents (FRIs)</a:t>
            </a:r>
          </a:p>
          <a:p>
            <a:pPr lvl="1"/>
            <a:r>
              <a:rPr lang="en-US" dirty="0"/>
              <a:t>Residents with significant concerns that do not fit in the 3 previous </a:t>
            </a:r>
            <a:r>
              <a:rPr lang="en-US" dirty="0" smtClean="0"/>
              <a:t>categories (residents in pain, extensive bruising, etc.)</a:t>
            </a:r>
            <a:endParaRPr lang="en-US" dirty="0"/>
          </a:p>
          <a:p>
            <a:endParaRPr lang="en-US" dirty="0"/>
          </a:p>
        </p:txBody>
      </p:sp>
      <p:sp>
        <p:nvSpPr>
          <p:cNvPr id="4" name="Date Placeholder 3"/>
          <p:cNvSpPr>
            <a:spLocks noGrp="1"/>
          </p:cNvSpPr>
          <p:nvPr>
            <p:ph type="dt" sz="half" idx="10"/>
          </p:nvPr>
        </p:nvSpPr>
        <p:spPr/>
        <p:txBody>
          <a:bodyPr/>
          <a:lstStyle/>
          <a:p>
            <a:fld id="{F3031B46-490E-45DE-B497-8DC1F344A7DF}" type="datetime4">
              <a:rPr lang="en-US" smtClean="0"/>
              <a:t>November 13, 2017</a:t>
            </a:fld>
            <a:endParaRPr lang="en-US"/>
          </a:p>
        </p:txBody>
      </p:sp>
    </p:spTree>
    <p:extLst>
      <p:ext uri="{BB962C8B-B14F-4D97-AF65-F5344CB8AC3E}">
        <p14:creationId xmlns:p14="http://schemas.microsoft.com/office/powerpoint/2010/main" val="351978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Initial pool continued:</a:t>
            </a:r>
            <a:endParaRPr lang="en-US" b="1" u="sng" dirty="0"/>
          </a:p>
        </p:txBody>
      </p:sp>
      <p:sp>
        <p:nvSpPr>
          <p:cNvPr id="3" name="Content Placeholder 2"/>
          <p:cNvSpPr>
            <a:spLocks noGrp="1"/>
          </p:cNvSpPr>
          <p:nvPr>
            <p:ph idx="1"/>
          </p:nvPr>
        </p:nvSpPr>
        <p:spPr/>
        <p:txBody>
          <a:bodyPr>
            <a:normAutofit fontScale="55000" lnSpcReduction="20000"/>
          </a:bodyPr>
          <a:lstStyle/>
          <a:p>
            <a:r>
              <a:rPr lang="en-US" dirty="0" smtClean="0"/>
              <a:t>The </a:t>
            </a:r>
            <a:r>
              <a:rPr lang="en-US" dirty="0" smtClean="0"/>
              <a:t>interview questions </a:t>
            </a:r>
            <a:r>
              <a:rPr lang="en-US" dirty="0" smtClean="0"/>
              <a:t>for initial pool process allow more flexibility </a:t>
            </a:r>
            <a:r>
              <a:rPr lang="en-US" dirty="0" smtClean="0"/>
              <a:t>and surveyors are </a:t>
            </a:r>
            <a:r>
              <a:rPr lang="en-US" dirty="0" smtClean="0"/>
              <a:t>able to </a:t>
            </a:r>
            <a:r>
              <a:rPr lang="en-US" dirty="0" smtClean="0"/>
              <a:t>adjust the questions to </a:t>
            </a:r>
            <a:r>
              <a:rPr lang="en-US" dirty="0" smtClean="0"/>
              <a:t>fit the needs of the resident </a:t>
            </a:r>
          </a:p>
          <a:p>
            <a:endParaRPr lang="en-US" dirty="0" smtClean="0"/>
          </a:p>
          <a:p>
            <a:r>
              <a:rPr lang="en-US" dirty="0" smtClean="0"/>
              <a:t>Resident interviews will take approximately 20 minutes </a:t>
            </a:r>
          </a:p>
          <a:p>
            <a:endParaRPr lang="en-US" dirty="0" smtClean="0"/>
          </a:p>
          <a:p>
            <a:r>
              <a:rPr lang="en-US" dirty="0" smtClean="0"/>
              <a:t>Interviews address quality of care, quality of life, and resident rights</a:t>
            </a:r>
          </a:p>
          <a:p>
            <a:endParaRPr lang="en-US" dirty="0" smtClean="0"/>
          </a:p>
          <a:p>
            <a:r>
              <a:rPr lang="en-US" dirty="0" smtClean="0"/>
              <a:t>Surveyors will make the decision if an area should be further investigated or not a concern</a:t>
            </a:r>
          </a:p>
          <a:p>
            <a:endParaRPr lang="en-US" dirty="0" smtClean="0"/>
          </a:p>
          <a:p>
            <a:r>
              <a:rPr lang="en-US" dirty="0" smtClean="0"/>
              <a:t>Still complete 3 family/representative interviews for residents that are cognitively impaired and surveyors are unable to interview- the goal is to complete the family interviews during the initial pool process but if surveyors aren't able to complete them, they can move on and interview family after they start the in-depth investigations</a:t>
            </a:r>
            <a:endParaRPr lang="en-US" dirty="0"/>
          </a:p>
        </p:txBody>
      </p:sp>
      <p:sp>
        <p:nvSpPr>
          <p:cNvPr id="4" name="Date Placeholder 3"/>
          <p:cNvSpPr>
            <a:spLocks noGrp="1"/>
          </p:cNvSpPr>
          <p:nvPr>
            <p:ph type="dt" sz="half" idx="10"/>
          </p:nvPr>
        </p:nvSpPr>
        <p:spPr/>
        <p:txBody>
          <a:bodyPr/>
          <a:lstStyle/>
          <a:p>
            <a:fld id="{F3031B46-490E-45DE-B497-8DC1F344A7DF}" type="datetime4">
              <a:rPr lang="en-US" smtClean="0"/>
              <a:t>November 13, 2017</a:t>
            </a:fld>
            <a:endParaRPr lang="en-US"/>
          </a:p>
        </p:txBody>
      </p:sp>
    </p:spTree>
    <p:extLst>
      <p:ext uri="{BB962C8B-B14F-4D97-AF65-F5344CB8AC3E}">
        <p14:creationId xmlns:p14="http://schemas.microsoft.com/office/powerpoint/2010/main" val="199598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u="sng" dirty="0" smtClean="0"/>
              <a:t>Initial pool continued:</a:t>
            </a:r>
            <a:endParaRPr lang="en-US" b="1" u="sng" dirty="0"/>
          </a:p>
        </p:txBody>
      </p:sp>
      <p:sp>
        <p:nvSpPr>
          <p:cNvPr id="3" name="Content Placeholder 2"/>
          <p:cNvSpPr>
            <a:spLocks noGrp="1"/>
          </p:cNvSpPr>
          <p:nvPr>
            <p:ph idx="1"/>
          </p:nvPr>
        </p:nvSpPr>
        <p:spPr/>
        <p:txBody>
          <a:bodyPr>
            <a:normAutofit fontScale="77500" lnSpcReduction="20000"/>
          </a:bodyPr>
          <a:lstStyle/>
          <a:p>
            <a:r>
              <a:rPr lang="en-US" dirty="0" smtClean="0"/>
              <a:t>Surveyors will not conduct staff interviews during initial pool </a:t>
            </a:r>
          </a:p>
          <a:p>
            <a:endParaRPr lang="en-US" dirty="0" smtClean="0"/>
          </a:p>
          <a:p>
            <a:r>
              <a:rPr lang="en-US" dirty="0" smtClean="0"/>
              <a:t>Surveyors may clarify if they identify a discrepancy, but will not conduct formal interviews on their sampled residents</a:t>
            </a:r>
          </a:p>
          <a:p>
            <a:endParaRPr lang="en-US" dirty="0" smtClean="0"/>
          </a:p>
          <a:p>
            <a:r>
              <a:rPr lang="en-US" dirty="0" smtClean="0"/>
              <a:t>The initial pool process should take approximately 8-10 hours (end of the first day or beginning of second day)</a:t>
            </a:r>
          </a:p>
          <a:p>
            <a:endParaRPr lang="en-US" dirty="0" smtClean="0"/>
          </a:p>
          <a:p>
            <a:r>
              <a:rPr lang="en-US" dirty="0" smtClean="0"/>
              <a:t>Observe the first meal after entrance to the </a:t>
            </a:r>
            <a:r>
              <a:rPr lang="en-US" dirty="0" err="1" smtClean="0"/>
              <a:t>faiclity</a:t>
            </a:r>
            <a:r>
              <a:rPr lang="en-US" dirty="0" smtClean="0"/>
              <a:t> </a:t>
            </a:r>
            <a:endParaRPr lang="en-US" dirty="0"/>
          </a:p>
        </p:txBody>
      </p:sp>
      <p:sp>
        <p:nvSpPr>
          <p:cNvPr id="4" name="Date Placeholder 3"/>
          <p:cNvSpPr>
            <a:spLocks noGrp="1"/>
          </p:cNvSpPr>
          <p:nvPr>
            <p:ph type="dt" sz="half" idx="10"/>
          </p:nvPr>
        </p:nvSpPr>
        <p:spPr/>
        <p:txBody>
          <a:bodyPr/>
          <a:lstStyle/>
          <a:p>
            <a:fld id="{F3031B46-490E-45DE-B497-8DC1F344A7DF}" type="datetime4">
              <a:rPr lang="en-US" smtClean="0"/>
              <a:t>November 13, 2017</a:t>
            </a:fld>
            <a:endParaRPr lang="en-US"/>
          </a:p>
        </p:txBody>
      </p:sp>
    </p:spTree>
    <p:extLst>
      <p:ext uri="{BB962C8B-B14F-4D97-AF65-F5344CB8AC3E}">
        <p14:creationId xmlns:p14="http://schemas.microsoft.com/office/powerpoint/2010/main" val="3702453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Initial pool record review:</a:t>
            </a:r>
            <a:endParaRPr lang="en-US" b="1" u="sng" dirty="0"/>
          </a:p>
        </p:txBody>
      </p:sp>
      <p:sp>
        <p:nvSpPr>
          <p:cNvPr id="3" name="Content Placeholder 2"/>
          <p:cNvSpPr>
            <a:spLocks noGrp="1"/>
          </p:cNvSpPr>
          <p:nvPr>
            <p:ph idx="1"/>
          </p:nvPr>
        </p:nvSpPr>
        <p:spPr/>
        <p:txBody>
          <a:bodyPr>
            <a:normAutofit fontScale="85000" lnSpcReduction="20000"/>
          </a:bodyPr>
          <a:lstStyle/>
          <a:p>
            <a:r>
              <a:rPr lang="en-US" dirty="0" smtClean="0"/>
              <a:t>Pressure ulcers</a:t>
            </a:r>
          </a:p>
          <a:p>
            <a:r>
              <a:rPr lang="en-US" dirty="0" smtClean="0"/>
              <a:t>Dialysis</a:t>
            </a:r>
          </a:p>
          <a:p>
            <a:r>
              <a:rPr lang="en-US" dirty="0" smtClean="0"/>
              <a:t>Infections</a:t>
            </a:r>
          </a:p>
          <a:p>
            <a:r>
              <a:rPr lang="en-US" dirty="0" smtClean="0"/>
              <a:t>Nutrition</a:t>
            </a:r>
          </a:p>
          <a:p>
            <a:r>
              <a:rPr lang="en-US" dirty="0" smtClean="0"/>
              <a:t>Falls in the last 120 days</a:t>
            </a:r>
          </a:p>
          <a:p>
            <a:r>
              <a:rPr lang="en-US" dirty="0" smtClean="0"/>
              <a:t>ADL decline in last 120 days</a:t>
            </a:r>
          </a:p>
          <a:p>
            <a:r>
              <a:rPr lang="en-US" dirty="0" smtClean="0"/>
              <a:t>Low risk B&amp;B</a:t>
            </a:r>
          </a:p>
          <a:p>
            <a:r>
              <a:rPr lang="en-US" dirty="0" smtClean="0"/>
              <a:t>Unplanned hospitalizations</a:t>
            </a:r>
          </a:p>
          <a:p>
            <a:r>
              <a:rPr lang="en-US" dirty="0" smtClean="0"/>
              <a:t>Elopement</a:t>
            </a:r>
          </a:p>
          <a:p>
            <a:r>
              <a:rPr lang="en-US" dirty="0" smtClean="0"/>
              <a:t>Change of condition in the last 120 days </a:t>
            </a:r>
            <a:endParaRPr lang="en-US" dirty="0"/>
          </a:p>
        </p:txBody>
      </p:sp>
      <p:sp>
        <p:nvSpPr>
          <p:cNvPr id="4" name="Date Placeholder 3"/>
          <p:cNvSpPr>
            <a:spLocks noGrp="1"/>
          </p:cNvSpPr>
          <p:nvPr>
            <p:ph type="dt" sz="half" idx="10"/>
          </p:nvPr>
        </p:nvSpPr>
        <p:spPr/>
        <p:txBody>
          <a:bodyPr/>
          <a:lstStyle/>
          <a:p>
            <a:fld id="{F3031B46-490E-45DE-B497-8DC1F344A7DF}" type="datetime4">
              <a:rPr lang="en-US" smtClean="0"/>
              <a:t>November 13, 2017</a:t>
            </a:fld>
            <a:endParaRPr lang="en-US"/>
          </a:p>
        </p:txBody>
      </p:sp>
    </p:spTree>
    <p:extLst>
      <p:ext uri="{BB962C8B-B14F-4D97-AF65-F5344CB8AC3E}">
        <p14:creationId xmlns:p14="http://schemas.microsoft.com/office/powerpoint/2010/main" val="274099820"/>
      </p:ext>
    </p:extLst>
  </p:cSld>
  <p:clrMapOvr>
    <a:masterClrMapping/>
  </p:clrMapOvr>
</p:sld>
</file>

<file path=ppt/theme/theme1.xml><?xml version="1.0" encoding="utf-8"?>
<a:theme xmlns:a="http://schemas.openxmlformats.org/drawingml/2006/main" name="New Survey Proc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Survey Process</Template>
  <TotalTime>146</TotalTime>
  <Words>1043</Words>
  <Application>Microsoft Office PowerPoint</Application>
  <PresentationFormat>On-screen Show (4:3)</PresentationFormat>
  <Paragraphs>261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New Survey Process</vt:lpstr>
      <vt:lpstr>Long Term Care  Survey Process</vt:lpstr>
      <vt:lpstr>Entrance conference:</vt:lpstr>
      <vt:lpstr>Initial tour:</vt:lpstr>
      <vt:lpstr>Initial pool sample: (previously stage 1)</vt:lpstr>
      <vt:lpstr>Initial pool continued:</vt:lpstr>
      <vt:lpstr>Initial pool continued: </vt:lpstr>
      <vt:lpstr>Initial pool continued:</vt:lpstr>
      <vt:lpstr>Initial pool continued:</vt:lpstr>
      <vt:lpstr>Initial pool record review:</vt:lpstr>
      <vt:lpstr>Initial pool record  review continued:</vt:lpstr>
      <vt:lpstr>Initial pool continued:</vt:lpstr>
      <vt:lpstr>Sample selection:  (previously transition)</vt:lpstr>
      <vt:lpstr>Sample size: </vt:lpstr>
      <vt:lpstr>Mandatory facility-level tasks:</vt:lpstr>
      <vt:lpstr>Triggered facility-level tasks:</vt:lpstr>
      <vt:lpstr>In-depth investigations: (previously stage 2) </vt:lpstr>
      <vt:lpstr>Exit conference:</vt:lpstr>
      <vt:lpstr>Survey readiness:</vt:lpstr>
      <vt:lpstr>CMS information:</vt:lpstr>
      <vt:lpstr>Questions and Answers:</vt:lpstr>
    </vt:vector>
  </TitlesOfParts>
  <Company>Kansas Department on Aging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Term Care Survey Process</dc:title>
  <dc:creator>Melissa Mille</dc:creator>
  <cp:lastModifiedBy>Melissa Mille</cp:lastModifiedBy>
  <cp:revision>70</cp:revision>
  <cp:lastPrinted>2017-11-13T16:28:11Z</cp:lastPrinted>
  <dcterms:created xsi:type="dcterms:W3CDTF">2017-11-10T01:40:29Z</dcterms:created>
  <dcterms:modified xsi:type="dcterms:W3CDTF">2017-11-13T16:58:56Z</dcterms:modified>
</cp:coreProperties>
</file>