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3"/>
  </p:notesMasterIdLst>
  <p:handoutMasterIdLst>
    <p:handoutMasterId r:id="rId24"/>
  </p:handoutMasterIdLst>
  <p:sldIdLst>
    <p:sldId id="276" r:id="rId2"/>
    <p:sldId id="300" r:id="rId3"/>
    <p:sldId id="301" r:id="rId4"/>
    <p:sldId id="302" r:id="rId5"/>
    <p:sldId id="314" r:id="rId6"/>
    <p:sldId id="316" r:id="rId7"/>
    <p:sldId id="315" r:id="rId8"/>
    <p:sldId id="317" r:id="rId9"/>
    <p:sldId id="309" r:id="rId10"/>
    <p:sldId id="303" r:id="rId11"/>
    <p:sldId id="307" r:id="rId12"/>
    <p:sldId id="318" r:id="rId13"/>
    <p:sldId id="319" r:id="rId14"/>
    <p:sldId id="308" r:id="rId15"/>
    <p:sldId id="320" r:id="rId16"/>
    <p:sldId id="305" r:id="rId17"/>
    <p:sldId id="304" r:id="rId18"/>
    <p:sldId id="311" r:id="rId19"/>
    <p:sldId id="312" r:id="rId20"/>
    <p:sldId id="306" r:id="rId21"/>
    <p:sldId id="31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8" autoAdjust="0"/>
    <p:restoredTop sz="56502" autoAdjust="0"/>
  </p:normalViewPr>
  <p:slideViewPr>
    <p:cSldViewPr>
      <p:cViewPr>
        <p:scale>
          <a:sx n="53" d="100"/>
          <a:sy n="53" d="100"/>
        </p:scale>
        <p:origin x="-214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5" d="100"/>
        <a:sy n="135" d="100"/>
      </p:scale>
      <p:origin x="0" y="3350"/>
    </p:cViewPr>
  </p:sorter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C2D5A2-2648-441D-886E-FBFCFEE2564D}" type="doc">
      <dgm:prSet loTypeId="urn:microsoft.com/office/officeart/2005/8/layout/cycle1" loCatId="cycle" qsTypeId="urn:microsoft.com/office/officeart/2005/8/quickstyle/3d3" qsCatId="3D" csTypeId="urn:microsoft.com/office/officeart/2005/8/colors/colorful1" csCatId="colorful" phldr="1"/>
      <dgm:spPr/>
      <dgm:t>
        <a:bodyPr/>
        <a:lstStyle/>
        <a:p>
          <a:endParaRPr lang="en-US"/>
        </a:p>
      </dgm:t>
    </dgm:pt>
    <dgm:pt modelId="{C9D7C41B-2458-4E10-B0CD-B096FE381CD0}">
      <dgm:prSet phldrT="[Text]"/>
      <dgm:spPr/>
      <dgm:t>
        <a:bodyPr/>
        <a:lstStyle/>
        <a:p>
          <a:r>
            <a:rPr lang="en-US" dirty="0"/>
            <a:t>Understand</a:t>
          </a:r>
        </a:p>
      </dgm:t>
    </dgm:pt>
    <dgm:pt modelId="{0A0C60C5-C706-48B9-995E-A488798C9F2E}" type="parTrans" cxnId="{FEAEDDCB-069D-4C53-B611-89EFDF3272D6}">
      <dgm:prSet/>
      <dgm:spPr/>
      <dgm:t>
        <a:bodyPr/>
        <a:lstStyle/>
        <a:p>
          <a:endParaRPr lang="en-US"/>
        </a:p>
      </dgm:t>
    </dgm:pt>
    <dgm:pt modelId="{2A8DDC20-F70F-473B-9F8E-AB194C4E21A2}" type="sibTrans" cxnId="{FEAEDDCB-069D-4C53-B611-89EFDF3272D6}">
      <dgm:prSet/>
      <dgm:spPr/>
      <dgm:t>
        <a:bodyPr/>
        <a:lstStyle/>
        <a:p>
          <a:endParaRPr lang="en-US"/>
        </a:p>
      </dgm:t>
    </dgm:pt>
    <dgm:pt modelId="{0373D090-4C6D-4D20-A0CD-5842F2A3B967}">
      <dgm:prSet phldrT="[Text]"/>
      <dgm:spPr/>
      <dgm:t>
        <a:bodyPr/>
        <a:lstStyle/>
        <a:p>
          <a:r>
            <a:rPr lang="en-US" dirty="0"/>
            <a:t>Inform</a:t>
          </a:r>
        </a:p>
      </dgm:t>
    </dgm:pt>
    <dgm:pt modelId="{DE3A3E21-8F40-42F4-B853-446B551963C0}" type="parTrans" cxnId="{C447140E-16E0-4944-8480-0C16AFC9F2EA}">
      <dgm:prSet/>
      <dgm:spPr/>
      <dgm:t>
        <a:bodyPr/>
        <a:lstStyle/>
        <a:p>
          <a:endParaRPr lang="en-US"/>
        </a:p>
      </dgm:t>
    </dgm:pt>
    <dgm:pt modelId="{9F150001-DB0C-406F-9A3F-57A28CE6770D}" type="sibTrans" cxnId="{C447140E-16E0-4944-8480-0C16AFC9F2EA}">
      <dgm:prSet/>
      <dgm:spPr/>
      <dgm:t>
        <a:bodyPr/>
        <a:lstStyle/>
        <a:p>
          <a:endParaRPr lang="en-US"/>
        </a:p>
      </dgm:t>
    </dgm:pt>
    <dgm:pt modelId="{14EB3EA9-D4F0-4B47-AB62-EABAD72DFE4A}">
      <dgm:prSet phldrT="[Text]"/>
      <dgm:spPr/>
      <dgm:t>
        <a:bodyPr/>
        <a:lstStyle/>
        <a:p>
          <a:r>
            <a:rPr lang="en-US" dirty="0"/>
            <a:t>Limitations</a:t>
          </a:r>
        </a:p>
      </dgm:t>
    </dgm:pt>
    <dgm:pt modelId="{D5EF5B8F-E2B2-4EAB-8B7E-E5357546671C}" type="parTrans" cxnId="{6F87C2AD-5B02-41D8-8EE4-39A59B1BA48C}">
      <dgm:prSet/>
      <dgm:spPr/>
      <dgm:t>
        <a:bodyPr/>
        <a:lstStyle/>
        <a:p>
          <a:endParaRPr lang="en-US"/>
        </a:p>
      </dgm:t>
    </dgm:pt>
    <dgm:pt modelId="{397A921E-02C0-4A34-B61F-E808010A8BE2}" type="sibTrans" cxnId="{6F87C2AD-5B02-41D8-8EE4-39A59B1BA48C}">
      <dgm:prSet/>
      <dgm:spPr/>
      <dgm:t>
        <a:bodyPr/>
        <a:lstStyle/>
        <a:p>
          <a:endParaRPr lang="en-US"/>
        </a:p>
      </dgm:t>
    </dgm:pt>
    <dgm:pt modelId="{5BDBC498-A2B6-4254-BE47-090F0729E8F8}">
      <dgm:prSet phldrT="[Text]"/>
      <dgm:spPr/>
      <dgm:t>
        <a:bodyPr/>
        <a:lstStyle/>
        <a:p>
          <a:r>
            <a:rPr lang="en-US" dirty="0"/>
            <a:t>Monitor</a:t>
          </a:r>
        </a:p>
      </dgm:t>
    </dgm:pt>
    <dgm:pt modelId="{ADFEF54D-244D-461E-B730-89ECCA20F6B0}" type="parTrans" cxnId="{5D91D1C3-2414-4CCA-A34C-592CF98B02C1}">
      <dgm:prSet/>
      <dgm:spPr/>
      <dgm:t>
        <a:bodyPr/>
        <a:lstStyle/>
        <a:p>
          <a:endParaRPr lang="en-US"/>
        </a:p>
      </dgm:t>
    </dgm:pt>
    <dgm:pt modelId="{8B2557B0-EA9E-4044-8F24-7BD0DD1CDA47}" type="sibTrans" cxnId="{5D91D1C3-2414-4CCA-A34C-592CF98B02C1}">
      <dgm:prSet/>
      <dgm:spPr/>
      <dgm:t>
        <a:bodyPr/>
        <a:lstStyle/>
        <a:p>
          <a:endParaRPr lang="en-US"/>
        </a:p>
      </dgm:t>
    </dgm:pt>
    <dgm:pt modelId="{7AD44568-F12E-4516-A34B-218396103CE2}" type="pres">
      <dgm:prSet presAssocID="{FCC2D5A2-2648-441D-886E-FBFCFEE2564D}" presName="cycle" presStyleCnt="0">
        <dgm:presLayoutVars>
          <dgm:dir/>
          <dgm:resizeHandles val="exact"/>
        </dgm:presLayoutVars>
      </dgm:prSet>
      <dgm:spPr/>
      <dgm:t>
        <a:bodyPr/>
        <a:lstStyle/>
        <a:p>
          <a:endParaRPr lang="en-US"/>
        </a:p>
      </dgm:t>
    </dgm:pt>
    <dgm:pt modelId="{BEBF08FB-385A-43D8-B420-64A3AAAD7358}" type="pres">
      <dgm:prSet presAssocID="{C9D7C41B-2458-4E10-B0CD-B096FE381CD0}" presName="dummy" presStyleCnt="0"/>
      <dgm:spPr/>
    </dgm:pt>
    <dgm:pt modelId="{203CF8CD-E385-4216-A519-06CD9D747BE6}" type="pres">
      <dgm:prSet presAssocID="{C9D7C41B-2458-4E10-B0CD-B096FE381CD0}" presName="node" presStyleLbl="revTx" presStyleIdx="0" presStyleCnt="4">
        <dgm:presLayoutVars>
          <dgm:bulletEnabled val="1"/>
        </dgm:presLayoutVars>
      </dgm:prSet>
      <dgm:spPr/>
      <dgm:t>
        <a:bodyPr/>
        <a:lstStyle/>
        <a:p>
          <a:endParaRPr lang="en-US"/>
        </a:p>
      </dgm:t>
    </dgm:pt>
    <dgm:pt modelId="{E4E99182-7810-485D-847B-84AC2032BE89}" type="pres">
      <dgm:prSet presAssocID="{2A8DDC20-F70F-473B-9F8E-AB194C4E21A2}" presName="sibTrans" presStyleLbl="node1" presStyleIdx="0" presStyleCnt="4"/>
      <dgm:spPr/>
      <dgm:t>
        <a:bodyPr/>
        <a:lstStyle/>
        <a:p>
          <a:endParaRPr lang="en-US"/>
        </a:p>
      </dgm:t>
    </dgm:pt>
    <dgm:pt modelId="{1E78247B-BCC3-4CDE-AF1F-AAF325037514}" type="pres">
      <dgm:prSet presAssocID="{0373D090-4C6D-4D20-A0CD-5842F2A3B967}" presName="dummy" presStyleCnt="0"/>
      <dgm:spPr/>
    </dgm:pt>
    <dgm:pt modelId="{DB3C95C6-132D-4D03-916C-6A2E15EDBC75}" type="pres">
      <dgm:prSet presAssocID="{0373D090-4C6D-4D20-A0CD-5842F2A3B967}" presName="node" presStyleLbl="revTx" presStyleIdx="1" presStyleCnt="4">
        <dgm:presLayoutVars>
          <dgm:bulletEnabled val="1"/>
        </dgm:presLayoutVars>
      </dgm:prSet>
      <dgm:spPr/>
      <dgm:t>
        <a:bodyPr/>
        <a:lstStyle/>
        <a:p>
          <a:endParaRPr lang="en-US"/>
        </a:p>
      </dgm:t>
    </dgm:pt>
    <dgm:pt modelId="{695AD7B6-8693-49C8-A6A3-10FA9D26045F}" type="pres">
      <dgm:prSet presAssocID="{9F150001-DB0C-406F-9A3F-57A28CE6770D}" presName="sibTrans" presStyleLbl="node1" presStyleIdx="1" presStyleCnt="4"/>
      <dgm:spPr/>
      <dgm:t>
        <a:bodyPr/>
        <a:lstStyle/>
        <a:p>
          <a:endParaRPr lang="en-US"/>
        </a:p>
      </dgm:t>
    </dgm:pt>
    <dgm:pt modelId="{EB76DEBF-397D-455F-8ADC-8CCED1830A99}" type="pres">
      <dgm:prSet presAssocID="{14EB3EA9-D4F0-4B47-AB62-EABAD72DFE4A}" presName="dummy" presStyleCnt="0"/>
      <dgm:spPr/>
    </dgm:pt>
    <dgm:pt modelId="{23011174-8D9A-4182-86C8-1DF75B59DE28}" type="pres">
      <dgm:prSet presAssocID="{14EB3EA9-D4F0-4B47-AB62-EABAD72DFE4A}" presName="node" presStyleLbl="revTx" presStyleIdx="2" presStyleCnt="4">
        <dgm:presLayoutVars>
          <dgm:bulletEnabled val="1"/>
        </dgm:presLayoutVars>
      </dgm:prSet>
      <dgm:spPr/>
      <dgm:t>
        <a:bodyPr/>
        <a:lstStyle/>
        <a:p>
          <a:endParaRPr lang="en-US"/>
        </a:p>
      </dgm:t>
    </dgm:pt>
    <dgm:pt modelId="{C4A1B6D8-E1A9-4E5D-88B2-67D5CA1BF43E}" type="pres">
      <dgm:prSet presAssocID="{397A921E-02C0-4A34-B61F-E808010A8BE2}" presName="sibTrans" presStyleLbl="node1" presStyleIdx="2" presStyleCnt="4"/>
      <dgm:spPr/>
      <dgm:t>
        <a:bodyPr/>
        <a:lstStyle/>
        <a:p>
          <a:endParaRPr lang="en-US"/>
        </a:p>
      </dgm:t>
    </dgm:pt>
    <dgm:pt modelId="{490D168D-BEC4-4E33-802F-6ECC7E30FF07}" type="pres">
      <dgm:prSet presAssocID="{5BDBC498-A2B6-4254-BE47-090F0729E8F8}" presName="dummy" presStyleCnt="0"/>
      <dgm:spPr/>
    </dgm:pt>
    <dgm:pt modelId="{43764AAE-3CB5-427D-8D34-9BEF7F699D17}" type="pres">
      <dgm:prSet presAssocID="{5BDBC498-A2B6-4254-BE47-090F0729E8F8}" presName="node" presStyleLbl="revTx" presStyleIdx="3" presStyleCnt="4">
        <dgm:presLayoutVars>
          <dgm:bulletEnabled val="1"/>
        </dgm:presLayoutVars>
      </dgm:prSet>
      <dgm:spPr/>
      <dgm:t>
        <a:bodyPr/>
        <a:lstStyle/>
        <a:p>
          <a:endParaRPr lang="en-US"/>
        </a:p>
      </dgm:t>
    </dgm:pt>
    <dgm:pt modelId="{D15EFBE0-5E71-43D6-8BEF-A4E514CD43F5}" type="pres">
      <dgm:prSet presAssocID="{8B2557B0-EA9E-4044-8F24-7BD0DD1CDA47}" presName="sibTrans" presStyleLbl="node1" presStyleIdx="3" presStyleCnt="4"/>
      <dgm:spPr/>
      <dgm:t>
        <a:bodyPr/>
        <a:lstStyle/>
        <a:p>
          <a:endParaRPr lang="en-US"/>
        </a:p>
      </dgm:t>
    </dgm:pt>
  </dgm:ptLst>
  <dgm:cxnLst>
    <dgm:cxn modelId="{FEAEDDCB-069D-4C53-B611-89EFDF3272D6}" srcId="{FCC2D5A2-2648-441D-886E-FBFCFEE2564D}" destId="{C9D7C41B-2458-4E10-B0CD-B096FE381CD0}" srcOrd="0" destOrd="0" parTransId="{0A0C60C5-C706-48B9-995E-A488798C9F2E}" sibTransId="{2A8DDC20-F70F-473B-9F8E-AB194C4E21A2}"/>
    <dgm:cxn modelId="{52190B54-3B6C-41E2-B7E2-7B40DF4BAFD8}" type="presOf" srcId="{9F150001-DB0C-406F-9A3F-57A28CE6770D}" destId="{695AD7B6-8693-49C8-A6A3-10FA9D26045F}" srcOrd="0" destOrd="0" presId="urn:microsoft.com/office/officeart/2005/8/layout/cycle1"/>
    <dgm:cxn modelId="{5D111555-CE41-41EF-9B3C-2EC75DB9AFDA}" type="presOf" srcId="{5BDBC498-A2B6-4254-BE47-090F0729E8F8}" destId="{43764AAE-3CB5-427D-8D34-9BEF7F699D17}" srcOrd="0" destOrd="0" presId="urn:microsoft.com/office/officeart/2005/8/layout/cycle1"/>
    <dgm:cxn modelId="{CCB81922-20DE-4A73-B667-7B019CBED8EC}" type="presOf" srcId="{397A921E-02C0-4A34-B61F-E808010A8BE2}" destId="{C4A1B6D8-E1A9-4E5D-88B2-67D5CA1BF43E}" srcOrd="0" destOrd="0" presId="urn:microsoft.com/office/officeart/2005/8/layout/cycle1"/>
    <dgm:cxn modelId="{D2B69E6C-74B3-482E-B363-B2455864A7CB}" type="presOf" srcId="{8B2557B0-EA9E-4044-8F24-7BD0DD1CDA47}" destId="{D15EFBE0-5E71-43D6-8BEF-A4E514CD43F5}" srcOrd="0" destOrd="0" presId="urn:microsoft.com/office/officeart/2005/8/layout/cycle1"/>
    <dgm:cxn modelId="{8002C93C-5ECC-4BD6-B3F9-119D2D07A505}" type="presOf" srcId="{14EB3EA9-D4F0-4B47-AB62-EABAD72DFE4A}" destId="{23011174-8D9A-4182-86C8-1DF75B59DE28}" srcOrd="0" destOrd="0" presId="urn:microsoft.com/office/officeart/2005/8/layout/cycle1"/>
    <dgm:cxn modelId="{C447140E-16E0-4944-8480-0C16AFC9F2EA}" srcId="{FCC2D5A2-2648-441D-886E-FBFCFEE2564D}" destId="{0373D090-4C6D-4D20-A0CD-5842F2A3B967}" srcOrd="1" destOrd="0" parTransId="{DE3A3E21-8F40-42F4-B853-446B551963C0}" sibTransId="{9F150001-DB0C-406F-9A3F-57A28CE6770D}"/>
    <dgm:cxn modelId="{6F87C2AD-5B02-41D8-8EE4-39A59B1BA48C}" srcId="{FCC2D5A2-2648-441D-886E-FBFCFEE2564D}" destId="{14EB3EA9-D4F0-4B47-AB62-EABAD72DFE4A}" srcOrd="2" destOrd="0" parTransId="{D5EF5B8F-E2B2-4EAB-8B7E-E5357546671C}" sibTransId="{397A921E-02C0-4A34-B61F-E808010A8BE2}"/>
    <dgm:cxn modelId="{1FCF5187-5B60-47BB-BA26-BF0E4070F2BE}" type="presOf" srcId="{C9D7C41B-2458-4E10-B0CD-B096FE381CD0}" destId="{203CF8CD-E385-4216-A519-06CD9D747BE6}" srcOrd="0" destOrd="0" presId="urn:microsoft.com/office/officeart/2005/8/layout/cycle1"/>
    <dgm:cxn modelId="{1EAEE478-E101-44A7-9B14-FAA0BE39B38B}" type="presOf" srcId="{0373D090-4C6D-4D20-A0CD-5842F2A3B967}" destId="{DB3C95C6-132D-4D03-916C-6A2E15EDBC75}" srcOrd="0" destOrd="0" presId="urn:microsoft.com/office/officeart/2005/8/layout/cycle1"/>
    <dgm:cxn modelId="{A0FC0312-B40C-45F1-908B-2E4FC859F997}" type="presOf" srcId="{FCC2D5A2-2648-441D-886E-FBFCFEE2564D}" destId="{7AD44568-F12E-4516-A34B-218396103CE2}" srcOrd="0" destOrd="0" presId="urn:microsoft.com/office/officeart/2005/8/layout/cycle1"/>
    <dgm:cxn modelId="{A8E0B17E-9BA0-485C-94B0-8A695C632ACC}" type="presOf" srcId="{2A8DDC20-F70F-473B-9F8E-AB194C4E21A2}" destId="{E4E99182-7810-485D-847B-84AC2032BE89}" srcOrd="0" destOrd="0" presId="urn:microsoft.com/office/officeart/2005/8/layout/cycle1"/>
    <dgm:cxn modelId="{5D91D1C3-2414-4CCA-A34C-592CF98B02C1}" srcId="{FCC2D5A2-2648-441D-886E-FBFCFEE2564D}" destId="{5BDBC498-A2B6-4254-BE47-090F0729E8F8}" srcOrd="3" destOrd="0" parTransId="{ADFEF54D-244D-461E-B730-89ECCA20F6B0}" sibTransId="{8B2557B0-EA9E-4044-8F24-7BD0DD1CDA47}"/>
    <dgm:cxn modelId="{F80960A4-4ED9-47FA-A1FF-B666B57289E8}" type="presParOf" srcId="{7AD44568-F12E-4516-A34B-218396103CE2}" destId="{BEBF08FB-385A-43D8-B420-64A3AAAD7358}" srcOrd="0" destOrd="0" presId="urn:microsoft.com/office/officeart/2005/8/layout/cycle1"/>
    <dgm:cxn modelId="{133803CC-D0FA-4BCD-A997-0DEEB39978BB}" type="presParOf" srcId="{7AD44568-F12E-4516-A34B-218396103CE2}" destId="{203CF8CD-E385-4216-A519-06CD9D747BE6}" srcOrd="1" destOrd="0" presId="urn:microsoft.com/office/officeart/2005/8/layout/cycle1"/>
    <dgm:cxn modelId="{690D3E38-273F-4170-B692-195FC6F2F8F0}" type="presParOf" srcId="{7AD44568-F12E-4516-A34B-218396103CE2}" destId="{E4E99182-7810-485D-847B-84AC2032BE89}" srcOrd="2" destOrd="0" presId="urn:microsoft.com/office/officeart/2005/8/layout/cycle1"/>
    <dgm:cxn modelId="{E509181D-C372-4521-B5B6-526B66757116}" type="presParOf" srcId="{7AD44568-F12E-4516-A34B-218396103CE2}" destId="{1E78247B-BCC3-4CDE-AF1F-AAF325037514}" srcOrd="3" destOrd="0" presId="urn:microsoft.com/office/officeart/2005/8/layout/cycle1"/>
    <dgm:cxn modelId="{D4AF7F89-BE8A-49E1-A5B0-0AC31D4621F2}" type="presParOf" srcId="{7AD44568-F12E-4516-A34B-218396103CE2}" destId="{DB3C95C6-132D-4D03-916C-6A2E15EDBC75}" srcOrd="4" destOrd="0" presId="urn:microsoft.com/office/officeart/2005/8/layout/cycle1"/>
    <dgm:cxn modelId="{1CC7FAC0-0FBC-491F-8F19-FD243A6637B3}" type="presParOf" srcId="{7AD44568-F12E-4516-A34B-218396103CE2}" destId="{695AD7B6-8693-49C8-A6A3-10FA9D26045F}" srcOrd="5" destOrd="0" presId="urn:microsoft.com/office/officeart/2005/8/layout/cycle1"/>
    <dgm:cxn modelId="{5AF30A80-660A-4EDF-A7E0-05ADA6380EFF}" type="presParOf" srcId="{7AD44568-F12E-4516-A34B-218396103CE2}" destId="{EB76DEBF-397D-455F-8ADC-8CCED1830A99}" srcOrd="6" destOrd="0" presId="urn:microsoft.com/office/officeart/2005/8/layout/cycle1"/>
    <dgm:cxn modelId="{7FF41EB3-AB83-418F-BF96-7FD9AEDD317C}" type="presParOf" srcId="{7AD44568-F12E-4516-A34B-218396103CE2}" destId="{23011174-8D9A-4182-86C8-1DF75B59DE28}" srcOrd="7" destOrd="0" presId="urn:microsoft.com/office/officeart/2005/8/layout/cycle1"/>
    <dgm:cxn modelId="{991BAE63-B6B3-4B99-B06F-8D142E106A87}" type="presParOf" srcId="{7AD44568-F12E-4516-A34B-218396103CE2}" destId="{C4A1B6D8-E1A9-4E5D-88B2-67D5CA1BF43E}" srcOrd="8" destOrd="0" presId="urn:microsoft.com/office/officeart/2005/8/layout/cycle1"/>
    <dgm:cxn modelId="{B7B41EE2-55CB-4202-96F4-93473137A004}" type="presParOf" srcId="{7AD44568-F12E-4516-A34B-218396103CE2}" destId="{490D168D-BEC4-4E33-802F-6ECC7E30FF07}" srcOrd="9" destOrd="0" presId="urn:microsoft.com/office/officeart/2005/8/layout/cycle1"/>
    <dgm:cxn modelId="{F8D2387A-16CB-4598-B91C-B133AD1D68E8}" type="presParOf" srcId="{7AD44568-F12E-4516-A34B-218396103CE2}" destId="{43764AAE-3CB5-427D-8D34-9BEF7F699D17}" srcOrd="10" destOrd="0" presId="urn:microsoft.com/office/officeart/2005/8/layout/cycle1"/>
    <dgm:cxn modelId="{1C0067A4-D2FD-4439-9736-766FE6BF7756}" type="presParOf" srcId="{7AD44568-F12E-4516-A34B-218396103CE2}" destId="{D15EFBE0-5E71-43D6-8BEF-A4E514CD43F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4F3F87-46E3-4B33-9018-BDADEB2C83E5}" type="doc">
      <dgm:prSet loTypeId="urn:microsoft.com/office/officeart/2009/3/layout/HorizontalOrganizationChart" loCatId="hierarchy" qsTypeId="urn:microsoft.com/office/officeart/2005/8/quickstyle/simple1" qsCatId="simple" csTypeId="urn:microsoft.com/office/officeart/2005/8/colors/colorful2" csCatId="colorful" phldr="1"/>
      <dgm:spPr/>
      <dgm:t>
        <a:bodyPr/>
        <a:lstStyle/>
        <a:p>
          <a:endParaRPr lang="en-US"/>
        </a:p>
      </dgm:t>
    </dgm:pt>
    <dgm:pt modelId="{F12DB00D-6C0A-4CE8-98BB-7AAAC6F7F026}">
      <dgm:prSet phldrT="[Text]"/>
      <dgm:spPr/>
      <dgm:t>
        <a:bodyPr/>
        <a:lstStyle/>
        <a:p>
          <a:r>
            <a:rPr lang="en-US" dirty="0"/>
            <a:t>Preadmission</a:t>
          </a:r>
        </a:p>
        <a:p>
          <a:r>
            <a:rPr lang="en-US" dirty="0"/>
            <a:t>Level I Screen Completed</a:t>
          </a:r>
        </a:p>
      </dgm:t>
    </dgm:pt>
    <dgm:pt modelId="{259AD6D9-6A17-4C5C-B163-AB44E6A4F18D}" type="parTrans" cxnId="{F67611C2-7D3C-4C78-BDB6-AB92CF5D40AF}">
      <dgm:prSet/>
      <dgm:spPr/>
      <dgm:t>
        <a:bodyPr/>
        <a:lstStyle/>
        <a:p>
          <a:endParaRPr lang="en-US"/>
        </a:p>
      </dgm:t>
    </dgm:pt>
    <dgm:pt modelId="{6CEF67C7-4639-42AF-AA0B-B593D72B7C35}" type="sibTrans" cxnId="{F67611C2-7D3C-4C78-BDB6-AB92CF5D40AF}">
      <dgm:prSet/>
      <dgm:spPr/>
      <dgm:t>
        <a:bodyPr/>
        <a:lstStyle/>
        <a:p>
          <a:endParaRPr lang="en-US"/>
        </a:p>
      </dgm:t>
    </dgm:pt>
    <dgm:pt modelId="{C3839AE5-9E78-4AAB-B956-15867DB81D79}" type="asst">
      <dgm:prSet phldrT="[Text]"/>
      <dgm:spPr/>
      <dgm:t>
        <a:bodyPr/>
        <a:lstStyle/>
        <a:p>
          <a:r>
            <a:rPr lang="en-US" dirty="0"/>
            <a:t>Determination for Level II Screen </a:t>
          </a:r>
        </a:p>
      </dgm:t>
    </dgm:pt>
    <dgm:pt modelId="{880CD95A-8E5E-4C9A-8C71-89D8B961FB9A}" type="parTrans" cxnId="{9280AB09-271B-42C8-9019-0A085F5DBB59}">
      <dgm:prSet/>
      <dgm:spPr/>
      <dgm:t>
        <a:bodyPr/>
        <a:lstStyle/>
        <a:p>
          <a:endParaRPr lang="en-US"/>
        </a:p>
      </dgm:t>
    </dgm:pt>
    <dgm:pt modelId="{932C0A05-9460-463E-82A5-0699E444198F}" type="sibTrans" cxnId="{9280AB09-271B-42C8-9019-0A085F5DBB59}">
      <dgm:prSet/>
      <dgm:spPr/>
      <dgm:t>
        <a:bodyPr/>
        <a:lstStyle/>
        <a:p>
          <a:endParaRPr lang="en-US"/>
        </a:p>
      </dgm:t>
    </dgm:pt>
    <dgm:pt modelId="{87EE6618-3BD9-4732-8CF9-8538E331A5A1}">
      <dgm:prSet phldrT="[Text]"/>
      <dgm:spPr/>
      <dgm:t>
        <a:bodyPr/>
        <a:lstStyle/>
        <a:p>
          <a:r>
            <a:rPr lang="en-US" dirty="0"/>
            <a:t>Review Level II Determination</a:t>
          </a:r>
        </a:p>
        <a:p>
          <a:r>
            <a:rPr lang="en-US" dirty="0"/>
            <a:t>Determine Admission to Facility</a:t>
          </a:r>
        </a:p>
      </dgm:t>
    </dgm:pt>
    <dgm:pt modelId="{31E9D14A-F20A-481B-A34A-884F1C9E3904}" type="parTrans" cxnId="{ABEE84CB-9D4E-4DCC-A4CA-5F7AAD891052}">
      <dgm:prSet/>
      <dgm:spPr/>
      <dgm:t>
        <a:bodyPr/>
        <a:lstStyle/>
        <a:p>
          <a:endParaRPr lang="en-US"/>
        </a:p>
      </dgm:t>
    </dgm:pt>
    <dgm:pt modelId="{E52F1108-1FEC-442B-A3D4-8934D54601E7}" type="sibTrans" cxnId="{ABEE84CB-9D4E-4DCC-A4CA-5F7AAD891052}">
      <dgm:prSet/>
      <dgm:spPr/>
      <dgm:t>
        <a:bodyPr/>
        <a:lstStyle/>
        <a:p>
          <a:endParaRPr lang="en-US"/>
        </a:p>
      </dgm:t>
    </dgm:pt>
    <dgm:pt modelId="{0D5EA424-F61B-4236-A025-DCEA52C6A94C}">
      <dgm:prSet phldrT="[Text]"/>
      <dgm:spPr/>
      <dgm:t>
        <a:bodyPr/>
        <a:lstStyle/>
        <a:p>
          <a:r>
            <a:rPr lang="en-US" dirty="0"/>
            <a:t>Review need or no need for Specialized Services </a:t>
          </a:r>
        </a:p>
      </dgm:t>
    </dgm:pt>
    <dgm:pt modelId="{3D33CA9A-426F-4B3B-8E7C-B966C1EF2A50}" type="parTrans" cxnId="{CF023FE6-CC93-4BDE-A2D0-0A339F8C51E4}">
      <dgm:prSet/>
      <dgm:spPr/>
      <dgm:t>
        <a:bodyPr/>
        <a:lstStyle/>
        <a:p>
          <a:endParaRPr lang="en-US"/>
        </a:p>
      </dgm:t>
    </dgm:pt>
    <dgm:pt modelId="{046DFE14-F63B-44A8-9D45-18248B4E3BE4}" type="sibTrans" cxnId="{CF023FE6-CC93-4BDE-A2D0-0A339F8C51E4}">
      <dgm:prSet/>
      <dgm:spPr/>
      <dgm:t>
        <a:bodyPr/>
        <a:lstStyle/>
        <a:p>
          <a:endParaRPr lang="en-US"/>
        </a:p>
      </dgm:t>
    </dgm:pt>
    <dgm:pt modelId="{98BA0414-C967-4E09-BEFE-6FFD00F65227}" type="asst">
      <dgm:prSet phldrT="[Text]"/>
      <dgm:spPr/>
      <dgm:t>
        <a:bodyPr/>
        <a:lstStyle/>
        <a:p>
          <a:r>
            <a:rPr lang="en-US" dirty="0"/>
            <a:t>No MI/MD, ID, or related conditions</a:t>
          </a:r>
        </a:p>
        <a:p>
          <a:r>
            <a:rPr lang="en-US" dirty="0"/>
            <a:t>Admit Per Facility Policy </a:t>
          </a:r>
        </a:p>
      </dgm:t>
    </dgm:pt>
    <dgm:pt modelId="{1E626F36-8DAA-4EBF-87C4-0D190AC6DC73}" type="parTrans" cxnId="{230C22D3-E287-401C-96CB-F9D86E72F21F}">
      <dgm:prSet/>
      <dgm:spPr/>
      <dgm:t>
        <a:bodyPr/>
        <a:lstStyle/>
        <a:p>
          <a:endParaRPr lang="en-US"/>
        </a:p>
      </dgm:t>
    </dgm:pt>
    <dgm:pt modelId="{10C48E69-DB07-4CF0-A954-62E802773EB4}" type="sibTrans" cxnId="{230C22D3-E287-401C-96CB-F9D86E72F21F}">
      <dgm:prSet/>
      <dgm:spPr/>
      <dgm:t>
        <a:bodyPr/>
        <a:lstStyle/>
        <a:p>
          <a:endParaRPr lang="en-US"/>
        </a:p>
      </dgm:t>
    </dgm:pt>
    <dgm:pt modelId="{A51B1E59-6504-4CFA-9697-21B4B089EEE3}">
      <dgm:prSet/>
      <dgm:spPr/>
      <dgm:t>
        <a:bodyPr/>
        <a:lstStyle/>
        <a:p>
          <a:r>
            <a:rPr lang="en-US" dirty="0"/>
            <a:t>Annual screen or change of condition screen </a:t>
          </a:r>
        </a:p>
      </dgm:t>
    </dgm:pt>
    <dgm:pt modelId="{0B670C45-43C5-43F6-8FB8-ED710FE7485C}" type="parTrans" cxnId="{55CE3374-AD7C-4921-B6C8-90230EF91257}">
      <dgm:prSet/>
      <dgm:spPr/>
      <dgm:t>
        <a:bodyPr/>
        <a:lstStyle/>
        <a:p>
          <a:endParaRPr lang="en-US"/>
        </a:p>
      </dgm:t>
    </dgm:pt>
    <dgm:pt modelId="{681627AF-CC9D-429B-A0C5-51FDBA2F866D}" type="sibTrans" cxnId="{55CE3374-AD7C-4921-B6C8-90230EF91257}">
      <dgm:prSet/>
      <dgm:spPr/>
      <dgm:t>
        <a:bodyPr/>
        <a:lstStyle/>
        <a:p>
          <a:endParaRPr lang="en-US"/>
        </a:p>
      </dgm:t>
    </dgm:pt>
    <dgm:pt modelId="{AD48C3FB-AE8D-413E-BC35-15734E92DA40}">
      <dgm:prSet phldrT="[Text]"/>
      <dgm:spPr/>
      <dgm:t>
        <a:bodyPr/>
        <a:lstStyle/>
        <a:p>
          <a:r>
            <a:rPr lang="en-US" dirty="0"/>
            <a:t>Coordination of Care </a:t>
          </a:r>
        </a:p>
      </dgm:t>
    </dgm:pt>
    <dgm:pt modelId="{CC017F07-1312-4C24-A172-5D4E70AE239D}" type="sibTrans" cxnId="{615105FB-E9BD-4A0D-8B99-4CAAE888F426}">
      <dgm:prSet/>
      <dgm:spPr/>
      <dgm:t>
        <a:bodyPr/>
        <a:lstStyle/>
        <a:p>
          <a:endParaRPr lang="en-US"/>
        </a:p>
      </dgm:t>
    </dgm:pt>
    <dgm:pt modelId="{2B328F20-BE13-41A7-B021-27E98AD83434}" type="parTrans" cxnId="{615105FB-E9BD-4A0D-8B99-4CAAE888F426}">
      <dgm:prSet/>
      <dgm:spPr/>
      <dgm:t>
        <a:bodyPr/>
        <a:lstStyle/>
        <a:p>
          <a:endParaRPr lang="en-US"/>
        </a:p>
      </dgm:t>
    </dgm:pt>
    <dgm:pt modelId="{625C8A33-1EDA-4FAB-AC10-14B2F2F2C0A3}" type="pres">
      <dgm:prSet presAssocID="{184F3F87-46E3-4B33-9018-BDADEB2C83E5}" presName="hierChild1" presStyleCnt="0">
        <dgm:presLayoutVars>
          <dgm:orgChart val="1"/>
          <dgm:chPref val="1"/>
          <dgm:dir/>
          <dgm:animOne val="branch"/>
          <dgm:animLvl val="lvl"/>
          <dgm:resizeHandles/>
        </dgm:presLayoutVars>
      </dgm:prSet>
      <dgm:spPr/>
      <dgm:t>
        <a:bodyPr/>
        <a:lstStyle/>
        <a:p>
          <a:endParaRPr lang="en-US"/>
        </a:p>
      </dgm:t>
    </dgm:pt>
    <dgm:pt modelId="{57BC6FF4-A8D7-4958-A8F7-5F54AE8D1785}" type="pres">
      <dgm:prSet presAssocID="{F12DB00D-6C0A-4CE8-98BB-7AAAC6F7F026}" presName="hierRoot1" presStyleCnt="0">
        <dgm:presLayoutVars>
          <dgm:hierBranch val="init"/>
        </dgm:presLayoutVars>
      </dgm:prSet>
      <dgm:spPr/>
    </dgm:pt>
    <dgm:pt modelId="{E0E35E50-BDC3-451D-8B94-C7638B92D587}" type="pres">
      <dgm:prSet presAssocID="{F12DB00D-6C0A-4CE8-98BB-7AAAC6F7F026}" presName="rootComposite1" presStyleCnt="0"/>
      <dgm:spPr/>
    </dgm:pt>
    <dgm:pt modelId="{E31673C1-7370-439E-983B-B5B6C3E399DA}" type="pres">
      <dgm:prSet presAssocID="{F12DB00D-6C0A-4CE8-98BB-7AAAC6F7F026}" presName="rootText1" presStyleLbl="node0" presStyleIdx="0" presStyleCnt="2">
        <dgm:presLayoutVars>
          <dgm:chPref val="3"/>
        </dgm:presLayoutVars>
      </dgm:prSet>
      <dgm:spPr/>
      <dgm:t>
        <a:bodyPr/>
        <a:lstStyle/>
        <a:p>
          <a:endParaRPr lang="en-US"/>
        </a:p>
      </dgm:t>
    </dgm:pt>
    <dgm:pt modelId="{B4E8D18F-171B-4509-A999-65935200F19B}" type="pres">
      <dgm:prSet presAssocID="{F12DB00D-6C0A-4CE8-98BB-7AAAC6F7F026}" presName="rootConnector1" presStyleLbl="node1" presStyleIdx="0" presStyleCnt="0"/>
      <dgm:spPr/>
      <dgm:t>
        <a:bodyPr/>
        <a:lstStyle/>
        <a:p>
          <a:endParaRPr lang="en-US"/>
        </a:p>
      </dgm:t>
    </dgm:pt>
    <dgm:pt modelId="{4B0B0C7B-DCE4-47B6-AE23-38C5E0566521}" type="pres">
      <dgm:prSet presAssocID="{F12DB00D-6C0A-4CE8-98BB-7AAAC6F7F026}" presName="hierChild2" presStyleCnt="0"/>
      <dgm:spPr/>
    </dgm:pt>
    <dgm:pt modelId="{1D14B4DE-B1E9-4A10-827C-FDE8CEAC60C7}" type="pres">
      <dgm:prSet presAssocID="{31E9D14A-F20A-481B-A34A-884F1C9E3904}" presName="Name64" presStyleLbl="parChTrans1D2" presStyleIdx="0" presStyleCnt="5"/>
      <dgm:spPr/>
      <dgm:t>
        <a:bodyPr/>
        <a:lstStyle/>
        <a:p>
          <a:endParaRPr lang="en-US"/>
        </a:p>
      </dgm:t>
    </dgm:pt>
    <dgm:pt modelId="{773D84E9-11B1-4387-83D0-D332782B4B4B}" type="pres">
      <dgm:prSet presAssocID="{87EE6618-3BD9-4732-8CF9-8538E331A5A1}" presName="hierRoot2" presStyleCnt="0">
        <dgm:presLayoutVars>
          <dgm:hierBranch val="init"/>
        </dgm:presLayoutVars>
      </dgm:prSet>
      <dgm:spPr/>
    </dgm:pt>
    <dgm:pt modelId="{E1B33023-CC64-469C-AB25-43F9FED0968C}" type="pres">
      <dgm:prSet presAssocID="{87EE6618-3BD9-4732-8CF9-8538E331A5A1}" presName="rootComposite" presStyleCnt="0"/>
      <dgm:spPr/>
    </dgm:pt>
    <dgm:pt modelId="{619299FA-353B-495D-A4C9-D154C3EAAC59}" type="pres">
      <dgm:prSet presAssocID="{87EE6618-3BD9-4732-8CF9-8538E331A5A1}" presName="rootText" presStyleLbl="node2" presStyleIdx="0" presStyleCnt="4">
        <dgm:presLayoutVars>
          <dgm:chPref val="3"/>
        </dgm:presLayoutVars>
      </dgm:prSet>
      <dgm:spPr/>
      <dgm:t>
        <a:bodyPr/>
        <a:lstStyle/>
        <a:p>
          <a:endParaRPr lang="en-US"/>
        </a:p>
      </dgm:t>
    </dgm:pt>
    <dgm:pt modelId="{0B8211C5-30B3-4D74-8BF6-9C6F00F342B3}" type="pres">
      <dgm:prSet presAssocID="{87EE6618-3BD9-4732-8CF9-8538E331A5A1}" presName="rootConnector" presStyleLbl="node2" presStyleIdx="0" presStyleCnt="4"/>
      <dgm:spPr/>
      <dgm:t>
        <a:bodyPr/>
        <a:lstStyle/>
        <a:p>
          <a:endParaRPr lang="en-US"/>
        </a:p>
      </dgm:t>
    </dgm:pt>
    <dgm:pt modelId="{AE589CF9-FFF9-45F8-93FB-0D7711DD9E8B}" type="pres">
      <dgm:prSet presAssocID="{87EE6618-3BD9-4732-8CF9-8538E331A5A1}" presName="hierChild4" presStyleCnt="0"/>
      <dgm:spPr/>
    </dgm:pt>
    <dgm:pt modelId="{DA4F3724-94B4-4BCC-B3F4-62C46C4C57B7}" type="pres">
      <dgm:prSet presAssocID="{87EE6618-3BD9-4732-8CF9-8538E331A5A1}" presName="hierChild5" presStyleCnt="0"/>
      <dgm:spPr/>
    </dgm:pt>
    <dgm:pt modelId="{CCB335DA-EF31-4CD2-8002-F706B16E2A35}" type="pres">
      <dgm:prSet presAssocID="{3D33CA9A-426F-4B3B-8E7C-B966C1EF2A50}" presName="Name64" presStyleLbl="parChTrans1D2" presStyleIdx="1" presStyleCnt="5"/>
      <dgm:spPr/>
      <dgm:t>
        <a:bodyPr/>
        <a:lstStyle/>
        <a:p>
          <a:endParaRPr lang="en-US"/>
        </a:p>
      </dgm:t>
    </dgm:pt>
    <dgm:pt modelId="{FC0CCB96-B7C9-4785-99D6-B42E21A8EA5C}" type="pres">
      <dgm:prSet presAssocID="{0D5EA424-F61B-4236-A025-DCEA52C6A94C}" presName="hierRoot2" presStyleCnt="0">
        <dgm:presLayoutVars>
          <dgm:hierBranch val="init"/>
        </dgm:presLayoutVars>
      </dgm:prSet>
      <dgm:spPr/>
    </dgm:pt>
    <dgm:pt modelId="{00D9C549-0401-41E7-9EA2-E6FF1161C868}" type="pres">
      <dgm:prSet presAssocID="{0D5EA424-F61B-4236-A025-DCEA52C6A94C}" presName="rootComposite" presStyleCnt="0"/>
      <dgm:spPr/>
    </dgm:pt>
    <dgm:pt modelId="{A6711A69-0A8D-497E-9D63-E737DC584DFB}" type="pres">
      <dgm:prSet presAssocID="{0D5EA424-F61B-4236-A025-DCEA52C6A94C}" presName="rootText" presStyleLbl="node2" presStyleIdx="1" presStyleCnt="4">
        <dgm:presLayoutVars>
          <dgm:chPref val="3"/>
        </dgm:presLayoutVars>
      </dgm:prSet>
      <dgm:spPr/>
      <dgm:t>
        <a:bodyPr/>
        <a:lstStyle/>
        <a:p>
          <a:endParaRPr lang="en-US"/>
        </a:p>
      </dgm:t>
    </dgm:pt>
    <dgm:pt modelId="{717D39BA-A46F-4FFF-9898-ACA5423F17D0}" type="pres">
      <dgm:prSet presAssocID="{0D5EA424-F61B-4236-A025-DCEA52C6A94C}" presName="rootConnector" presStyleLbl="node2" presStyleIdx="1" presStyleCnt="4"/>
      <dgm:spPr/>
      <dgm:t>
        <a:bodyPr/>
        <a:lstStyle/>
        <a:p>
          <a:endParaRPr lang="en-US"/>
        </a:p>
      </dgm:t>
    </dgm:pt>
    <dgm:pt modelId="{8A6A9163-4E8C-4D85-8008-3C387AAF7D7B}" type="pres">
      <dgm:prSet presAssocID="{0D5EA424-F61B-4236-A025-DCEA52C6A94C}" presName="hierChild4" presStyleCnt="0"/>
      <dgm:spPr/>
    </dgm:pt>
    <dgm:pt modelId="{1FCC0447-13AD-4379-8EF5-E1CFCB08742D}" type="pres">
      <dgm:prSet presAssocID="{0D5EA424-F61B-4236-A025-DCEA52C6A94C}" presName="hierChild5" presStyleCnt="0"/>
      <dgm:spPr/>
    </dgm:pt>
    <dgm:pt modelId="{F5760CCE-A7AB-4025-AC93-26B07B7F7AD1}" type="pres">
      <dgm:prSet presAssocID="{2B328F20-BE13-41A7-B021-27E98AD83434}" presName="Name64" presStyleLbl="parChTrans1D2" presStyleIdx="2" presStyleCnt="5"/>
      <dgm:spPr/>
      <dgm:t>
        <a:bodyPr/>
        <a:lstStyle/>
        <a:p>
          <a:endParaRPr lang="en-US"/>
        </a:p>
      </dgm:t>
    </dgm:pt>
    <dgm:pt modelId="{B2EE3126-1F6E-441A-99BA-72446241BC90}" type="pres">
      <dgm:prSet presAssocID="{AD48C3FB-AE8D-413E-BC35-15734E92DA40}" presName="hierRoot2" presStyleCnt="0">
        <dgm:presLayoutVars>
          <dgm:hierBranch val="init"/>
        </dgm:presLayoutVars>
      </dgm:prSet>
      <dgm:spPr/>
    </dgm:pt>
    <dgm:pt modelId="{6B8AE245-6C0A-46A7-ACCD-639B9C0A6BB2}" type="pres">
      <dgm:prSet presAssocID="{AD48C3FB-AE8D-413E-BC35-15734E92DA40}" presName="rootComposite" presStyleCnt="0"/>
      <dgm:spPr/>
    </dgm:pt>
    <dgm:pt modelId="{C93AE327-165C-4BF1-B1CF-CA04CFC97D81}" type="pres">
      <dgm:prSet presAssocID="{AD48C3FB-AE8D-413E-BC35-15734E92DA40}" presName="rootText" presStyleLbl="node2" presStyleIdx="2" presStyleCnt="4">
        <dgm:presLayoutVars>
          <dgm:chPref val="3"/>
        </dgm:presLayoutVars>
      </dgm:prSet>
      <dgm:spPr/>
      <dgm:t>
        <a:bodyPr/>
        <a:lstStyle/>
        <a:p>
          <a:endParaRPr lang="en-US"/>
        </a:p>
      </dgm:t>
    </dgm:pt>
    <dgm:pt modelId="{BF99C5E8-F301-4598-8116-0172DB4554D7}" type="pres">
      <dgm:prSet presAssocID="{AD48C3FB-AE8D-413E-BC35-15734E92DA40}" presName="rootConnector" presStyleLbl="node2" presStyleIdx="2" presStyleCnt="4"/>
      <dgm:spPr/>
      <dgm:t>
        <a:bodyPr/>
        <a:lstStyle/>
        <a:p>
          <a:endParaRPr lang="en-US"/>
        </a:p>
      </dgm:t>
    </dgm:pt>
    <dgm:pt modelId="{939B6B36-6F2F-48B9-9326-4EADF8B1A74C}" type="pres">
      <dgm:prSet presAssocID="{AD48C3FB-AE8D-413E-BC35-15734E92DA40}" presName="hierChild4" presStyleCnt="0"/>
      <dgm:spPr/>
    </dgm:pt>
    <dgm:pt modelId="{BFD0F32F-AE69-464F-B9EE-6CC094191F39}" type="pres">
      <dgm:prSet presAssocID="{AD48C3FB-AE8D-413E-BC35-15734E92DA40}" presName="hierChild5" presStyleCnt="0"/>
      <dgm:spPr/>
    </dgm:pt>
    <dgm:pt modelId="{B836EBF3-BC7E-457D-B59F-1A76B7D86901}" type="pres">
      <dgm:prSet presAssocID="{0B670C45-43C5-43F6-8FB8-ED710FE7485C}" presName="Name64" presStyleLbl="parChTrans1D2" presStyleIdx="3" presStyleCnt="5"/>
      <dgm:spPr/>
      <dgm:t>
        <a:bodyPr/>
        <a:lstStyle/>
        <a:p>
          <a:endParaRPr lang="en-US"/>
        </a:p>
      </dgm:t>
    </dgm:pt>
    <dgm:pt modelId="{6AD439A5-601F-484D-80F8-E13A9441AC75}" type="pres">
      <dgm:prSet presAssocID="{A51B1E59-6504-4CFA-9697-21B4B089EEE3}" presName="hierRoot2" presStyleCnt="0">
        <dgm:presLayoutVars>
          <dgm:hierBranch val="init"/>
        </dgm:presLayoutVars>
      </dgm:prSet>
      <dgm:spPr/>
    </dgm:pt>
    <dgm:pt modelId="{B40B8887-36E4-4A9A-AA97-5027A8BABF05}" type="pres">
      <dgm:prSet presAssocID="{A51B1E59-6504-4CFA-9697-21B4B089EEE3}" presName="rootComposite" presStyleCnt="0"/>
      <dgm:spPr/>
    </dgm:pt>
    <dgm:pt modelId="{9A243B94-43E1-42BC-926A-066A3E5FCBB7}" type="pres">
      <dgm:prSet presAssocID="{A51B1E59-6504-4CFA-9697-21B4B089EEE3}" presName="rootText" presStyleLbl="node2" presStyleIdx="3" presStyleCnt="4">
        <dgm:presLayoutVars>
          <dgm:chPref val="3"/>
        </dgm:presLayoutVars>
      </dgm:prSet>
      <dgm:spPr/>
      <dgm:t>
        <a:bodyPr/>
        <a:lstStyle/>
        <a:p>
          <a:endParaRPr lang="en-US"/>
        </a:p>
      </dgm:t>
    </dgm:pt>
    <dgm:pt modelId="{85305938-EFC8-48F8-8718-2638153EFF99}" type="pres">
      <dgm:prSet presAssocID="{A51B1E59-6504-4CFA-9697-21B4B089EEE3}" presName="rootConnector" presStyleLbl="node2" presStyleIdx="3" presStyleCnt="4"/>
      <dgm:spPr/>
      <dgm:t>
        <a:bodyPr/>
        <a:lstStyle/>
        <a:p>
          <a:endParaRPr lang="en-US"/>
        </a:p>
      </dgm:t>
    </dgm:pt>
    <dgm:pt modelId="{8C8D135E-5ABC-4290-AD48-DBF56386C26C}" type="pres">
      <dgm:prSet presAssocID="{A51B1E59-6504-4CFA-9697-21B4B089EEE3}" presName="hierChild4" presStyleCnt="0"/>
      <dgm:spPr/>
    </dgm:pt>
    <dgm:pt modelId="{3F9B462C-7310-4E7A-8C07-4A036F2E88C1}" type="pres">
      <dgm:prSet presAssocID="{A51B1E59-6504-4CFA-9697-21B4B089EEE3}" presName="hierChild5" presStyleCnt="0"/>
      <dgm:spPr/>
    </dgm:pt>
    <dgm:pt modelId="{EA6DC372-9D88-4CB1-92D1-EC2F12C630AB}" type="pres">
      <dgm:prSet presAssocID="{F12DB00D-6C0A-4CE8-98BB-7AAAC6F7F026}" presName="hierChild3" presStyleCnt="0"/>
      <dgm:spPr/>
    </dgm:pt>
    <dgm:pt modelId="{73FFE12B-6203-4C7F-89B1-6C9897966E8D}" type="pres">
      <dgm:prSet presAssocID="{880CD95A-8E5E-4C9A-8C71-89D8B961FB9A}" presName="Name115" presStyleLbl="parChTrans1D2" presStyleIdx="4" presStyleCnt="5"/>
      <dgm:spPr/>
      <dgm:t>
        <a:bodyPr/>
        <a:lstStyle/>
        <a:p>
          <a:endParaRPr lang="en-US"/>
        </a:p>
      </dgm:t>
    </dgm:pt>
    <dgm:pt modelId="{33ABF866-0B2E-41D2-A9EF-DA7E7B608DCA}" type="pres">
      <dgm:prSet presAssocID="{C3839AE5-9E78-4AAB-B956-15867DB81D79}" presName="hierRoot3" presStyleCnt="0">
        <dgm:presLayoutVars>
          <dgm:hierBranch val="init"/>
        </dgm:presLayoutVars>
      </dgm:prSet>
      <dgm:spPr/>
    </dgm:pt>
    <dgm:pt modelId="{2F330D1B-0C3B-4AB4-B1E9-0E372A595E68}" type="pres">
      <dgm:prSet presAssocID="{C3839AE5-9E78-4AAB-B956-15867DB81D79}" presName="rootComposite3" presStyleCnt="0"/>
      <dgm:spPr/>
    </dgm:pt>
    <dgm:pt modelId="{B0F4B261-6F65-4577-9E90-304C46501B0A}" type="pres">
      <dgm:prSet presAssocID="{C3839AE5-9E78-4AAB-B956-15867DB81D79}" presName="rootText3" presStyleLbl="asst1" presStyleIdx="0" presStyleCnt="1">
        <dgm:presLayoutVars>
          <dgm:chPref val="3"/>
        </dgm:presLayoutVars>
      </dgm:prSet>
      <dgm:spPr/>
      <dgm:t>
        <a:bodyPr/>
        <a:lstStyle/>
        <a:p>
          <a:endParaRPr lang="en-US"/>
        </a:p>
      </dgm:t>
    </dgm:pt>
    <dgm:pt modelId="{836A59FE-6676-4DD0-9A7E-26A3592FF90D}" type="pres">
      <dgm:prSet presAssocID="{C3839AE5-9E78-4AAB-B956-15867DB81D79}" presName="rootConnector3" presStyleLbl="asst1" presStyleIdx="0" presStyleCnt="1"/>
      <dgm:spPr/>
      <dgm:t>
        <a:bodyPr/>
        <a:lstStyle/>
        <a:p>
          <a:endParaRPr lang="en-US"/>
        </a:p>
      </dgm:t>
    </dgm:pt>
    <dgm:pt modelId="{36A62649-8E9A-4693-BEEC-59201E2639D9}" type="pres">
      <dgm:prSet presAssocID="{C3839AE5-9E78-4AAB-B956-15867DB81D79}" presName="hierChild6" presStyleCnt="0"/>
      <dgm:spPr/>
    </dgm:pt>
    <dgm:pt modelId="{A217E064-A47C-46CA-9750-B11BEE2257D4}" type="pres">
      <dgm:prSet presAssocID="{C3839AE5-9E78-4AAB-B956-15867DB81D79}" presName="hierChild7" presStyleCnt="0"/>
      <dgm:spPr/>
    </dgm:pt>
    <dgm:pt modelId="{E45B90BE-6BFB-4E3E-909F-79F5738A5283}" type="pres">
      <dgm:prSet presAssocID="{98BA0414-C967-4E09-BEFE-6FFD00F65227}" presName="hierRoot1" presStyleCnt="0">
        <dgm:presLayoutVars>
          <dgm:hierBranch val="init"/>
        </dgm:presLayoutVars>
      </dgm:prSet>
      <dgm:spPr/>
    </dgm:pt>
    <dgm:pt modelId="{01AFCF8D-EE1E-4C6B-9476-DDFA69E2BD31}" type="pres">
      <dgm:prSet presAssocID="{98BA0414-C967-4E09-BEFE-6FFD00F65227}" presName="rootComposite1" presStyleCnt="0"/>
      <dgm:spPr/>
    </dgm:pt>
    <dgm:pt modelId="{955FDF7C-E1F4-4C34-B06C-CD62A7E8565A}" type="pres">
      <dgm:prSet presAssocID="{98BA0414-C967-4E09-BEFE-6FFD00F65227}" presName="rootText1" presStyleLbl="node0" presStyleIdx="1" presStyleCnt="2">
        <dgm:presLayoutVars>
          <dgm:chPref val="3"/>
        </dgm:presLayoutVars>
      </dgm:prSet>
      <dgm:spPr/>
      <dgm:t>
        <a:bodyPr/>
        <a:lstStyle/>
        <a:p>
          <a:endParaRPr lang="en-US"/>
        </a:p>
      </dgm:t>
    </dgm:pt>
    <dgm:pt modelId="{A0592181-727D-4BE4-9A79-20B0CBF257EE}" type="pres">
      <dgm:prSet presAssocID="{98BA0414-C967-4E09-BEFE-6FFD00F65227}" presName="rootConnector1" presStyleLbl="asst0" presStyleIdx="0" presStyleCnt="0"/>
      <dgm:spPr/>
      <dgm:t>
        <a:bodyPr/>
        <a:lstStyle/>
        <a:p>
          <a:endParaRPr lang="en-US"/>
        </a:p>
      </dgm:t>
    </dgm:pt>
    <dgm:pt modelId="{18E841B1-57AF-4BFC-ABD2-6338B0254308}" type="pres">
      <dgm:prSet presAssocID="{98BA0414-C967-4E09-BEFE-6FFD00F65227}" presName="hierChild2" presStyleCnt="0"/>
      <dgm:spPr/>
    </dgm:pt>
    <dgm:pt modelId="{9D2A802C-8633-49E0-9EEA-21B314591BAF}" type="pres">
      <dgm:prSet presAssocID="{98BA0414-C967-4E09-BEFE-6FFD00F65227}" presName="hierChild3" presStyleCnt="0"/>
      <dgm:spPr/>
    </dgm:pt>
  </dgm:ptLst>
  <dgm:cxnLst>
    <dgm:cxn modelId="{A266D446-073F-4783-8A4D-303B9E9D06E0}" type="presOf" srcId="{C3839AE5-9E78-4AAB-B956-15867DB81D79}" destId="{B0F4B261-6F65-4577-9E90-304C46501B0A}" srcOrd="0" destOrd="0" presId="urn:microsoft.com/office/officeart/2009/3/layout/HorizontalOrganizationChart"/>
    <dgm:cxn modelId="{F96FA56C-DD93-41FB-837F-A73F795E75F4}" type="presOf" srcId="{AD48C3FB-AE8D-413E-BC35-15734E92DA40}" destId="{BF99C5E8-F301-4598-8116-0172DB4554D7}" srcOrd="1" destOrd="0" presId="urn:microsoft.com/office/officeart/2009/3/layout/HorizontalOrganizationChart"/>
    <dgm:cxn modelId="{31768A9C-2241-49B2-B90F-EA0D3672380A}" type="presOf" srcId="{F12DB00D-6C0A-4CE8-98BB-7AAAC6F7F026}" destId="{E31673C1-7370-439E-983B-B5B6C3E399DA}" srcOrd="0" destOrd="0" presId="urn:microsoft.com/office/officeart/2009/3/layout/HorizontalOrganizationChart"/>
    <dgm:cxn modelId="{7D715101-5539-407C-B2C4-E6B056C6FADD}" type="presOf" srcId="{184F3F87-46E3-4B33-9018-BDADEB2C83E5}" destId="{625C8A33-1EDA-4FAB-AC10-14B2F2F2C0A3}" srcOrd="0" destOrd="0" presId="urn:microsoft.com/office/officeart/2009/3/layout/HorizontalOrganizationChart"/>
    <dgm:cxn modelId="{A3803A79-6CD5-4DCA-B79F-2E86E6AF9B01}" type="presOf" srcId="{880CD95A-8E5E-4C9A-8C71-89D8B961FB9A}" destId="{73FFE12B-6203-4C7F-89B1-6C9897966E8D}" srcOrd="0" destOrd="0" presId="urn:microsoft.com/office/officeart/2009/3/layout/HorizontalOrganizationChart"/>
    <dgm:cxn modelId="{55CE3374-AD7C-4921-B6C8-90230EF91257}" srcId="{F12DB00D-6C0A-4CE8-98BB-7AAAC6F7F026}" destId="{A51B1E59-6504-4CFA-9697-21B4B089EEE3}" srcOrd="4" destOrd="0" parTransId="{0B670C45-43C5-43F6-8FB8-ED710FE7485C}" sibTransId="{681627AF-CC9D-429B-A0C5-51FDBA2F866D}"/>
    <dgm:cxn modelId="{81B7CA63-45C5-43F7-935B-FB0096933B3E}" type="presOf" srcId="{87EE6618-3BD9-4732-8CF9-8538E331A5A1}" destId="{619299FA-353B-495D-A4C9-D154C3EAAC59}" srcOrd="0" destOrd="0" presId="urn:microsoft.com/office/officeart/2009/3/layout/HorizontalOrganizationChart"/>
    <dgm:cxn modelId="{39CFCB39-7C0C-4BD6-880C-67169EF94C6A}" type="presOf" srcId="{98BA0414-C967-4E09-BEFE-6FFD00F65227}" destId="{A0592181-727D-4BE4-9A79-20B0CBF257EE}" srcOrd="1" destOrd="0" presId="urn:microsoft.com/office/officeart/2009/3/layout/HorizontalOrganizationChart"/>
    <dgm:cxn modelId="{C36FB78C-F63F-4610-A8D4-D9430C3ECECF}" type="presOf" srcId="{C3839AE5-9E78-4AAB-B956-15867DB81D79}" destId="{836A59FE-6676-4DD0-9A7E-26A3592FF90D}" srcOrd="1" destOrd="0" presId="urn:microsoft.com/office/officeart/2009/3/layout/HorizontalOrganizationChart"/>
    <dgm:cxn modelId="{1ECF6703-E452-44C5-A089-193F174C8699}" type="presOf" srcId="{3D33CA9A-426F-4B3B-8E7C-B966C1EF2A50}" destId="{CCB335DA-EF31-4CD2-8002-F706B16E2A35}" srcOrd="0" destOrd="0" presId="urn:microsoft.com/office/officeart/2009/3/layout/HorizontalOrganizationChart"/>
    <dgm:cxn modelId="{E0B925CB-7FF7-4EFD-A87E-7D35286085C0}" type="presOf" srcId="{87EE6618-3BD9-4732-8CF9-8538E331A5A1}" destId="{0B8211C5-30B3-4D74-8BF6-9C6F00F342B3}" srcOrd="1" destOrd="0" presId="urn:microsoft.com/office/officeart/2009/3/layout/HorizontalOrganizationChart"/>
    <dgm:cxn modelId="{9280AB09-271B-42C8-9019-0A085F5DBB59}" srcId="{F12DB00D-6C0A-4CE8-98BB-7AAAC6F7F026}" destId="{C3839AE5-9E78-4AAB-B956-15867DB81D79}" srcOrd="0" destOrd="0" parTransId="{880CD95A-8E5E-4C9A-8C71-89D8B961FB9A}" sibTransId="{932C0A05-9460-463E-82A5-0699E444198F}"/>
    <dgm:cxn modelId="{9378D4A2-9DC8-4280-B1B2-5E6F0E2F8FF3}" type="presOf" srcId="{2B328F20-BE13-41A7-B021-27E98AD83434}" destId="{F5760CCE-A7AB-4025-AC93-26B07B7F7AD1}" srcOrd="0" destOrd="0" presId="urn:microsoft.com/office/officeart/2009/3/layout/HorizontalOrganizationChart"/>
    <dgm:cxn modelId="{EFDB8252-4718-4F5D-898B-A89FB9A10485}" type="presOf" srcId="{0D5EA424-F61B-4236-A025-DCEA52C6A94C}" destId="{717D39BA-A46F-4FFF-9898-ACA5423F17D0}" srcOrd="1" destOrd="0" presId="urn:microsoft.com/office/officeart/2009/3/layout/HorizontalOrganizationChart"/>
    <dgm:cxn modelId="{230C22D3-E287-401C-96CB-F9D86E72F21F}" srcId="{184F3F87-46E3-4B33-9018-BDADEB2C83E5}" destId="{98BA0414-C967-4E09-BEFE-6FFD00F65227}" srcOrd="1" destOrd="0" parTransId="{1E626F36-8DAA-4EBF-87C4-0D190AC6DC73}" sibTransId="{10C48E69-DB07-4CF0-A954-62E802773EB4}"/>
    <dgm:cxn modelId="{615105FB-E9BD-4A0D-8B99-4CAAE888F426}" srcId="{F12DB00D-6C0A-4CE8-98BB-7AAAC6F7F026}" destId="{AD48C3FB-AE8D-413E-BC35-15734E92DA40}" srcOrd="3" destOrd="0" parTransId="{2B328F20-BE13-41A7-B021-27E98AD83434}" sibTransId="{CC017F07-1312-4C24-A172-5D4E70AE239D}"/>
    <dgm:cxn modelId="{BDFEACD1-CB07-41AF-BD67-895444C3EC1E}" type="presOf" srcId="{31E9D14A-F20A-481B-A34A-884F1C9E3904}" destId="{1D14B4DE-B1E9-4A10-827C-FDE8CEAC60C7}" srcOrd="0" destOrd="0" presId="urn:microsoft.com/office/officeart/2009/3/layout/HorizontalOrganizationChart"/>
    <dgm:cxn modelId="{47AF9C7C-AE3E-42AA-8976-ADE34431C132}" type="presOf" srcId="{AD48C3FB-AE8D-413E-BC35-15734E92DA40}" destId="{C93AE327-165C-4BF1-B1CF-CA04CFC97D81}" srcOrd="0" destOrd="0" presId="urn:microsoft.com/office/officeart/2009/3/layout/HorizontalOrganizationChart"/>
    <dgm:cxn modelId="{6FBF163B-94CE-4E0C-B3A2-AC8A8F32EC74}" type="presOf" srcId="{A51B1E59-6504-4CFA-9697-21B4B089EEE3}" destId="{9A243B94-43E1-42BC-926A-066A3E5FCBB7}" srcOrd="0" destOrd="0" presId="urn:microsoft.com/office/officeart/2009/3/layout/HorizontalOrganizationChart"/>
    <dgm:cxn modelId="{293D53AB-A318-4EC7-BE74-7A53001C2A3A}" type="presOf" srcId="{0D5EA424-F61B-4236-A025-DCEA52C6A94C}" destId="{A6711A69-0A8D-497E-9D63-E737DC584DFB}" srcOrd="0" destOrd="0" presId="urn:microsoft.com/office/officeart/2009/3/layout/HorizontalOrganizationChart"/>
    <dgm:cxn modelId="{ABEE84CB-9D4E-4DCC-A4CA-5F7AAD891052}" srcId="{F12DB00D-6C0A-4CE8-98BB-7AAAC6F7F026}" destId="{87EE6618-3BD9-4732-8CF9-8538E331A5A1}" srcOrd="1" destOrd="0" parTransId="{31E9D14A-F20A-481B-A34A-884F1C9E3904}" sibTransId="{E52F1108-1FEC-442B-A3D4-8934D54601E7}"/>
    <dgm:cxn modelId="{6916EAE2-7FA1-43F2-A5C2-906CC916464F}" type="presOf" srcId="{0B670C45-43C5-43F6-8FB8-ED710FE7485C}" destId="{B836EBF3-BC7E-457D-B59F-1A76B7D86901}" srcOrd="0" destOrd="0" presId="urn:microsoft.com/office/officeart/2009/3/layout/HorizontalOrganizationChart"/>
    <dgm:cxn modelId="{C129B4D0-0E8E-4B16-B3F8-095D44B4E4DC}" type="presOf" srcId="{98BA0414-C967-4E09-BEFE-6FFD00F65227}" destId="{955FDF7C-E1F4-4C34-B06C-CD62A7E8565A}" srcOrd="0" destOrd="0" presId="urn:microsoft.com/office/officeart/2009/3/layout/HorizontalOrganizationChart"/>
    <dgm:cxn modelId="{7D760C30-2C0E-48D4-9B2D-C464F6C20DDE}" type="presOf" srcId="{A51B1E59-6504-4CFA-9697-21B4B089EEE3}" destId="{85305938-EFC8-48F8-8718-2638153EFF99}" srcOrd="1" destOrd="0" presId="urn:microsoft.com/office/officeart/2009/3/layout/HorizontalOrganizationChart"/>
    <dgm:cxn modelId="{4D6F7D1B-AC96-4F5E-B060-787DA88629BE}" type="presOf" srcId="{F12DB00D-6C0A-4CE8-98BB-7AAAC6F7F026}" destId="{B4E8D18F-171B-4509-A999-65935200F19B}" srcOrd="1" destOrd="0" presId="urn:microsoft.com/office/officeart/2009/3/layout/HorizontalOrganizationChart"/>
    <dgm:cxn modelId="{CF023FE6-CC93-4BDE-A2D0-0A339F8C51E4}" srcId="{F12DB00D-6C0A-4CE8-98BB-7AAAC6F7F026}" destId="{0D5EA424-F61B-4236-A025-DCEA52C6A94C}" srcOrd="2" destOrd="0" parTransId="{3D33CA9A-426F-4B3B-8E7C-B966C1EF2A50}" sibTransId="{046DFE14-F63B-44A8-9D45-18248B4E3BE4}"/>
    <dgm:cxn modelId="{F67611C2-7D3C-4C78-BDB6-AB92CF5D40AF}" srcId="{184F3F87-46E3-4B33-9018-BDADEB2C83E5}" destId="{F12DB00D-6C0A-4CE8-98BB-7AAAC6F7F026}" srcOrd="0" destOrd="0" parTransId="{259AD6D9-6A17-4C5C-B163-AB44E6A4F18D}" sibTransId="{6CEF67C7-4639-42AF-AA0B-B593D72B7C35}"/>
    <dgm:cxn modelId="{CB72917F-5A62-4D42-BC13-6328A1783D05}" type="presParOf" srcId="{625C8A33-1EDA-4FAB-AC10-14B2F2F2C0A3}" destId="{57BC6FF4-A8D7-4958-A8F7-5F54AE8D1785}" srcOrd="0" destOrd="0" presId="urn:microsoft.com/office/officeart/2009/3/layout/HorizontalOrganizationChart"/>
    <dgm:cxn modelId="{747A97B0-910B-4D43-8C66-C64DF30BEA91}" type="presParOf" srcId="{57BC6FF4-A8D7-4958-A8F7-5F54AE8D1785}" destId="{E0E35E50-BDC3-451D-8B94-C7638B92D587}" srcOrd="0" destOrd="0" presId="urn:microsoft.com/office/officeart/2009/3/layout/HorizontalOrganizationChart"/>
    <dgm:cxn modelId="{8B1B5AE7-2AF0-408F-AF36-7FFE8B2EC4B1}" type="presParOf" srcId="{E0E35E50-BDC3-451D-8B94-C7638B92D587}" destId="{E31673C1-7370-439E-983B-B5B6C3E399DA}" srcOrd="0" destOrd="0" presId="urn:microsoft.com/office/officeart/2009/3/layout/HorizontalOrganizationChart"/>
    <dgm:cxn modelId="{25A7A79E-BA7F-4685-9AA4-185BEB68A0D9}" type="presParOf" srcId="{E0E35E50-BDC3-451D-8B94-C7638B92D587}" destId="{B4E8D18F-171B-4509-A999-65935200F19B}" srcOrd="1" destOrd="0" presId="urn:microsoft.com/office/officeart/2009/3/layout/HorizontalOrganizationChart"/>
    <dgm:cxn modelId="{CFC14730-A39E-4486-8E2B-0807F62AC796}" type="presParOf" srcId="{57BC6FF4-A8D7-4958-A8F7-5F54AE8D1785}" destId="{4B0B0C7B-DCE4-47B6-AE23-38C5E0566521}" srcOrd="1" destOrd="0" presId="urn:microsoft.com/office/officeart/2009/3/layout/HorizontalOrganizationChart"/>
    <dgm:cxn modelId="{91C94D66-13EF-4E54-9F7B-1CB4A03B951C}" type="presParOf" srcId="{4B0B0C7B-DCE4-47B6-AE23-38C5E0566521}" destId="{1D14B4DE-B1E9-4A10-827C-FDE8CEAC60C7}" srcOrd="0" destOrd="0" presId="urn:microsoft.com/office/officeart/2009/3/layout/HorizontalOrganizationChart"/>
    <dgm:cxn modelId="{D6F139F6-1203-49E4-A99A-655A535EBE94}" type="presParOf" srcId="{4B0B0C7B-DCE4-47B6-AE23-38C5E0566521}" destId="{773D84E9-11B1-4387-83D0-D332782B4B4B}" srcOrd="1" destOrd="0" presId="urn:microsoft.com/office/officeart/2009/3/layout/HorizontalOrganizationChart"/>
    <dgm:cxn modelId="{5BCB0C33-319D-4AA3-A22F-0F4A2E4561C7}" type="presParOf" srcId="{773D84E9-11B1-4387-83D0-D332782B4B4B}" destId="{E1B33023-CC64-469C-AB25-43F9FED0968C}" srcOrd="0" destOrd="0" presId="urn:microsoft.com/office/officeart/2009/3/layout/HorizontalOrganizationChart"/>
    <dgm:cxn modelId="{68304E84-C9BB-4A69-A931-5460B8ECA509}" type="presParOf" srcId="{E1B33023-CC64-469C-AB25-43F9FED0968C}" destId="{619299FA-353B-495D-A4C9-D154C3EAAC59}" srcOrd="0" destOrd="0" presId="urn:microsoft.com/office/officeart/2009/3/layout/HorizontalOrganizationChart"/>
    <dgm:cxn modelId="{874F21D1-CC55-4F5F-A6B7-7AC36CCD27B8}" type="presParOf" srcId="{E1B33023-CC64-469C-AB25-43F9FED0968C}" destId="{0B8211C5-30B3-4D74-8BF6-9C6F00F342B3}" srcOrd="1" destOrd="0" presId="urn:microsoft.com/office/officeart/2009/3/layout/HorizontalOrganizationChart"/>
    <dgm:cxn modelId="{174ED5C4-A45B-4E61-95CB-E8C59D21F3B4}" type="presParOf" srcId="{773D84E9-11B1-4387-83D0-D332782B4B4B}" destId="{AE589CF9-FFF9-45F8-93FB-0D7711DD9E8B}" srcOrd="1" destOrd="0" presId="urn:microsoft.com/office/officeart/2009/3/layout/HorizontalOrganizationChart"/>
    <dgm:cxn modelId="{B0552BCF-E29A-4963-A91F-0CCFA09482ED}" type="presParOf" srcId="{773D84E9-11B1-4387-83D0-D332782B4B4B}" destId="{DA4F3724-94B4-4BCC-B3F4-62C46C4C57B7}" srcOrd="2" destOrd="0" presId="urn:microsoft.com/office/officeart/2009/3/layout/HorizontalOrganizationChart"/>
    <dgm:cxn modelId="{664C9BBB-8925-4D75-8B66-638A361D562D}" type="presParOf" srcId="{4B0B0C7B-DCE4-47B6-AE23-38C5E0566521}" destId="{CCB335DA-EF31-4CD2-8002-F706B16E2A35}" srcOrd="2" destOrd="0" presId="urn:microsoft.com/office/officeart/2009/3/layout/HorizontalOrganizationChart"/>
    <dgm:cxn modelId="{880F665E-57E0-441B-A2BE-669FE06EAE11}" type="presParOf" srcId="{4B0B0C7B-DCE4-47B6-AE23-38C5E0566521}" destId="{FC0CCB96-B7C9-4785-99D6-B42E21A8EA5C}" srcOrd="3" destOrd="0" presId="urn:microsoft.com/office/officeart/2009/3/layout/HorizontalOrganizationChart"/>
    <dgm:cxn modelId="{5250A4F1-E505-452E-BB65-5AA4C85B57CB}" type="presParOf" srcId="{FC0CCB96-B7C9-4785-99D6-B42E21A8EA5C}" destId="{00D9C549-0401-41E7-9EA2-E6FF1161C868}" srcOrd="0" destOrd="0" presId="urn:microsoft.com/office/officeart/2009/3/layout/HorizontalOrganizationChart"/>
    <dgm:cxn modelId="{748A35B4-F65C-43CA-BCAB-7A309C3CFDAD}" type="presParOf" srcId="{00D9C549-0401-41E7-9EA2-E6FF1161C868}" destId="{A6711A69-0A8D-497E-9D63-E737DC584DFB}" srcOrd="0" destOrd="0" presId="urn:microsoft.com/office/officeart/2009/3/layout/HorizontalOrganizationChart"/>
    <dgm:cxn modelId="{BBB9E712-E211-44F5-90D8-011492CF5C87}" type="presParOf" srcId="{00D9C549-0401-41E7-9EA2-E6FF1161C868}" destId="{717D39BA-A46F-4FFF-9898-ACA5423F17D0}" srcOrd="1" destOrd="0" presId="urn:microsoft.com/office/officeart/2009/3/layout/HorizontalOrganizationChart"/>
    <dgm:cxn modelId="{71FDCEA7-5A8C-418E-B84C-8B3E7675C25C}" type="presParOf" srcId="{FC0CCB96-B7C9-4785-99D6-B42E21A8EA5C}" destId="{8A6A9163-4E8C-4D85-8008-3C387AAF7D7B}" srcOrd="1" destOrd="0" presId="urn:microsoft.com/office/officeart/2009/3/layout/HorizontalOrganizationChart"/>
    <dgm:cxn modelId="{13DEB44C-9537-4478-97C8-FD78CD23CC70}" type="presParOf" srcId="{FC0CCB96-B7C9-4785-99D6-B42E21A8EA5C}" destId="{1FCC0447-13AD-4379-8EF5-E1CFCB08742D}" srcOrd="2" destOrd="0" presId="urn:microsoft.com/office/officeart/2009/3/layout/HorizontalOrganizationChart"/>
    <dgm:cxn modelId="{1FA4B6A8-9732-462A-BECD-1A32394AEBCD}" type="presParOf" srcId="{4B0B0C7B-DCE4-47B6-AE23-38C5E0566521}" destId="{F5760CCE-A7AB-4025-AC93-26B07B7F7AD1}" srcOrd="4" destOrd="0" presId="urn:microsoft.com/office/officeart/2009/3/layout/HorizontalOrganizationChart"/>
    <dgm:cxn modelId="{9EE5C73D-7C0A-4ACA-A281-59EAD3C04B4F}" type="presParOf" srcId="{4B0B0C7B-DCE4-47B6-AE23-38C5E0566521}" destId="{B2EE3126-1F6E-441A-99BA-72446241BC90}" srcOrd="5" destOrd="0" presId="urn:microsoft.com/office/officeart/2009/3/layout/HorizontalOrganizationChart"/>
    <dgm:cxn modelId="{ADE78102-CB40-4ED0-8B3B-78A875F4866E}" type="presParOf" srcId="{B2EE3126-1F6E-441A-99BA-72446241BC90}" destId="{6B8AE245-6C0A-46A7-ACCD-639B9C0A6BB2}" srcOrd="0" destOrd="0" presId="urn:microsoft.com/office/officeart/2009/3/layout/HorizontalOrganizationChart"/>
    <dgm:cxn modelId="{52A8024C-FCF6-436F-BFC1-631BB0992783}" type="presParOf" srcId="{6B8AE245-6C0A-46A7-ACCD-639B9C0A6BB2}" destId="{C93AE327-165C-4BF1-B1CF-CA04CFC97D81}" srcOrd="0" destOrd="0" presId="urn:microsoft.com/office/officeart/2009/3/layout/HorizontalOrganizationChart"/>
    <dgm:cxn modelId="{88E956CD-A2BC-4CBB-9B65-BF16F55F7E81}" type="presParOf" srcId="{6B8AE245-6C0A-46A7-ACCD-639B9C0A6BB2}" destId="{BF99C5E8-F301-4598-8116-0172DB4554D7}" srcOrd="1" destOrd="0" presId="urn:microsoft.com/office/officeart/2009/3/layout/HorizontalOrganizationChart"/>
    <dgm:cxn modelId="{3214D7A5-4FF6-414E-BFC5-89672AA376F5}" type="presParOf" srcId="{B2EE3126-1F6E-441A-99BA-72446241BC90}" destId="{939B6B36-6F2F-48B9-9326-4EADF8B1A74C}" srcOrd="1" destOrd="0" presId="urn:microsoft.com/office/officeart/2009/3/layout/HorizontalOrganizationChart"/>
    <dgm:cxn modelId="{213CB6AF-549C-4331-A2F4-2102399DC039}" type="presParOf" srcId="{B2EE3126-1F6E-441A-99BA-72446241BC90}" destId="{BFD0F32F-AE69-464F-B9EE-6CC094191F39}" srcOrd="2" destOrd="0" presId="urn:microsoft.com/office/officeart/2009/3/layout/HorizontalOrganizationChart"/>
    <dgm:cxn modelId="{5B4587A0-DF62-4303-B3E8-2983EE1CBC57}" type="presParOf" srcId="{4B0B0C7B-DCE4-47B6-AE23-38C5E0566521}" destId="{B836EBF3-BC7E-457D-B59F-1A76B7D86901}" srcOrd="6" destOrd="0" presId="urn:microsoft.com/office/officeart/2009/3/layout/HorizontalOrganizationChart"/>
    <dgm:cxn modelId="{95E13BF2-A7AA-47A2-A4BB-3CD5CB76481F}" type="presParOf" srcId="{4B0B0C7B-DCE4-47B6-AE23-38C5E0566521}" destId="{6AD439A5-601F-484D-80F8-E13A9441AC75}" srcOrd="7" destOrd="0" presId="urn:microsoft.com/office/officeart/2009/3/layout/HorizontalOrganizationChart"/>
    <dgm:cxn modelId="{0803FC8E-216E-4435-B978-23AD2F4D10EC}" type="presParOf" srcId="{6AD439A5-601F-484D-80F8-E13A9441AC75}" destId="{B40B8887-36E4-4A9A-AA97-5027A8BABF05}" srcOrd="0" destOrd="0" presId="urn:microsoft.com/office/officeart/2009/3/layout/HorizontalOrganizationChart"/>
    <dgm:cxn modelId="{3A50197A-9AB6-49FB-A4F7-A2BBF8C6BEEE}" type="presParOf" srcId="{B40B8887-36E4-4A9A-AA97-5027A8BABF05}" destId="{9A243B94-43E1-42BC-926A-066A3E5FCBB7}" srcOrd="0" destOrd="0" presId="urn:microsoft.com/office/officeart/2009/3/layout/HorizontalOrganizationChart"/>
    <dgm:cxn modelId="{5A2628C4-8441-4CE9-87E8-91CCA9F94A27}" type="presParOf" srcId="{B40B8887-36E4-4A9A-AA97-5027A8BABF05}" destId="{85305938-EFC8-48F8-8718-2638153EFF99}" srcOrd="1" destOrd="0" presId="urn:microsoft.com/office/officeart/2009/3/layout/HorizontalOrganizationChart"/>
    <dgm:cxn modelId="{1C6B1374-9D82-4935-9989-12C667001DFF}" type="presParOf" srcId="{6AD439A5-601F-484D-80F8-E13A9441AC75}" destId="{8C8D135E-5ABC-4290-AD48-DBF56386C26C}" srcOrd="1" destOrd="0" presId="urn:microsoft.com/office/officeart/2009/3/layout/HorizontalOrganizationChart"/>
    <dgm:cxn modelId="{04BA3304-D59D-40DA-BB80-03E607FB4ED6}" type="presParOf" srcId="{6AD439A5-601F-484D-80F8-E13A9441AC75}" destId="{3F9B462C-7310-4E7A-8C07-4A036F2E88C1}" srcOrd="2" destOrd="0" presId="urn:microsoft.com/office/officeart/2009/3/layout/HorizontalOrganizationChart"/>
    <dgm:cxn modelId="{B703B864-9E3A-498F-8A58-FA5098E98D99}" type="presParOf" srcId="{57BC6FF4-A8D7-4958-A8F7-5F54AE8D1785}" destId="{EA6DC372-9D88-4CB1-92D1-EC2F12C630AB}" srcOrd="2" destOrd="0" presId="urn:microsoft.com/office/officeart/2009/3/layout/HorizontalOrganizationChart"/>
    <dgm:cxn modelId="{CDD1370A-71D9-4929-8643-FCBDBDE2C9F1}" type="presParOf" srcId="{EA6DC372-9D88-4CB1-92D1-EC2F12C630AB}" destId="{73FFE12B-6203-4C7F-89B1-6C9897966E8D}" srcOrd="0" destOrd="0" presId="urn:microsoft.com/office/officeart/2009/3/layout/HorizontalOrganizationChart"/>
    <dgm:cxn modelId="{5AADF725-9300-4FCB-BA97-FA258AA0B23B}" type="presParOf" srcId="{EA6DC372-9D88-4CB1-92D1-EC2F12C630AB}" destId="{33ABF866-0B2E-41D2-A9EF-DA7E7B608DCA}" srcOrd="1" destOrd="0" presId="urn:microsoft.com/office/officeart/2009/3/layout/HorizontalOrganizationChart"/>
    <dgm:cxn modelId="{0107F5D4-363B-4384-9AFD-27884A2E9A5E}" type="presParOf" srcId="{33ABF866-0B2E-41D2-A9EF-DA7E7B608DCA}" destId="{2F330D1B-0C3B-4AB4-B1E9-0E372A595E68}" srcOrd="0" destOrd="0" presId="urn:microsoft.com/office/officeart/2009/3/layout/HorizontalOrganizationChart"/>
    <dgm:cxn modelId="{4C88CBE1-4E04-46FA-8BF2-C0E27D1DC24D}" type="presParOf" srcId="{2F330D1B-0C3B-4AB4-B1E9-0E372A595E68}" destId="{B0F4B261-6F65-4577-9E90-304C46501B0A}" srcOrd="0" destOrd="0" presId="urn:microsoft.com/office/officeart/2009/3/layout/HorizontalOrganizationChart"/>
    <dgm:cxn modelId="{F5D3C71D-DCED-441E-B91E-CFD6F6B0FF72}" type="presParOf" srcId="{2F330D1B-0C3B-4AB4-B1E9-0E372A595E68}" destId="{836A59FE-6676-4DD0-9A7E-26A3592FF90D}" srcOrd="1" destOrd="0" presId="urn:microsoft.com/office/officeart/2009/3/layout/HorizontalOrganizationChart"/>
    <dgm:cxn modelId="{F98A21A5-34A3-492F-8E1A-B74F26696C42}" type="presParOf" srcId="{33ABF866-0B2E-41D2-A9EF-DA7E7B608DCA}" destId="{36A62649-8E9A-4693-BEEC-59201E2639D9}" srcOrd="1" destOrd="0" presId="urn:microsoft.com/office/officeart/2009/3/layout/HorizontalOrganizationChart"/>
    <dgm:cxn modelId="{3E2E043C-56AD-49F0-A366-76ABD3C10D47}" type="presParOf" srcId="{33ABF866-0B2E-41D2-A9EF-DA7E7B608DCA}" destId="{A217E064-A47C-46CA-9750-B11BEE2257D4}" srcOrd="2" destOrd="0" presId="urn:microsoft.com/office/officeart/2009/3/layout/HorizontalOrganizationChart"/>
    <dgm:cxn modelId="{BB965149-8B0C-4932-8436-84977C4E4799}" type="presParOf" srcId="{625C8A33-1EDA-4FAB-AC10-14B2F2F2C0A3}" destId="{E45B90BE-6BFB-4E3E-909F-79F5738A5283}" srcOrd="1" destOrd="0" presId="urn:microsoft.com/office/officeart/2009/3/layout/HorizontalOrganizationChart"/>
    <dgm:cxn modelId="{196CA21A-32E8-41C1-9477-AF007DF20DCE}" type="presParOf" srcId="{E45B90BE-6BFB-4E3E-909F-79F5738A5283}" destId="{01AFCF8D-EE1E-4C6B-9476-DDFA69E2BD31}" srcOrd="0" destOrd="0" presId="urn:microsoft.com/office/officeart/2009/3/layout/HorizontalOrganizationChart"/>
    <dgm:cxn modelId="{3021A1B1-3295-4615-ABDB-7853FC2B4C42}" type="presParOf" srcId="{01AFCF8D-EE1E-4C6B-9476-DDFA69E2BD31}" destId="{955FDF7C-E1F4-4C34-B06C-CD62A7E8565A}" srcOrd="0" destOrd="0" presId="urn:microsoft.com/office/officeart/2009/3/layout/HorizontalOrganizationChart"/>
    <dgm:cxn modelId="{1F7A1272-1D2F-4587-9A43-C36B836158A2}" type="presParOf" srcId="{01AFCF8D-EE1E-4C6B-9476-DDFA69E2BD31}" destId="{A0592181-727D-4BE4-9A79-20B0CBF257EE}" srcOrd="1" destOrd="0" presId="urn:microsoft.com/office/officeart/2009/3/layout/HorizontalOrganizationChart"/>
    <dgm:cxn modelId="{8ADEFF36-C715-4750-A75E-9E16D2C5DFFE}" type="presParOf" srcId="{E45B90BE-6BFB-4E3E-909F-79F5738A5283}" destId="{18E841B1-57AF-4BFC-ABD2-6338B0254308}" srcOrd="1" destOrd="0" presId="urn:microsoft.com/office/officeart/2009/3/layout/HorizontalOrganizationChart"/>
    <dgm:cxn modelId="{C4ABADC6-86BD-49A5-A07B-701FE4AE02D0}" type="presParOf" srcId="{E45B90BE-6BFB-4E3E-909F-79F5738A5283}" destId="{9D2A802C-8633-49E0-9EEA-21B314591BAF}"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C2D5A2-2648-441D-886E-FBFCFEE2564D}" type="doc">
      <dgm:prSet loTypeId="urn:microsoft.com/office/officeart/2005/8/layout/cycle1" loCatId="cycle" qsTypeId="urn:microsoft.com/office/officeart/2005/8/quickstyle/3d3" qsCatId="3D" csTypeId="urn:microsoft.com/office/officeart/2005/8/colors/colorful1" csCatId="colorful" phldr="1"/>
      <dgm:spPr/>
      <dgm:t>
        <a:bodyPr/>
        <a:lstStyle/>
        <a:p>
          <a:endParaRPr lang="en-US"/>
        </a:p>
      </dgm:t>
    </dgm:pt>
    <dgm:pt modelId="{C9D7C41B-2458-4E10-B0CD-B096FE381CD0}">
      <dgm:prSet phldrT="[Text]"/>
      <dgm:spPr/>
      <dgm:t>
        <a:bodyPr/>
        <a:lstStyle/>
        <a:p>
          <a:r>
            <a:rPr lang="en-US" dirty="0"/>
            <a:t>Understand</a:t>
          </a:r>
        </a:p>
      </dgm:t>
    </dgm:pt>
    <dgm:pt modelId="{0A0C60C5-C706-48B9-995E-A488798C9F2E}" type="parTrans" cxnId="{FEAEDDCB-069D-4C53-B611-89EFDF3272D6}">
      <dgm:prSet/>
      <dgm:spPr/>
      <dgm:t>
        <a:bodyPr/>
        <a:lstStyle/>
        <a:p>
          <a:endParaRPr lang="en-US"/>
        </a:p>
      </dgm:t>
    </dgm:pt>
    <dgm:pt modelId="{2A8DDC20-F70F-473B-9F8E-AB194C4E21A2}" type="sibTrans" cxnId="{FEAEDDCB-069D-4C53-B611-89EFDF3272D6}">
      <dgm:prSet/>
      <dgm:spPr/>
      <dgm:t>
        <a:bodyPr/>
        <a:lstStyle/>
        <a:p>
          <a:endParaRPr lang="en-US"/>
        </a:p>
      </dgm:t>
    </dgm:pt>
    <dgm:pt modelId="{0373D090-4C6D-4D20-A0CD-5842F2A3B967}">
      <dgm:prSet phldrT="[Text]"/>
      <dgm:spPr/>
      <dgm:t>
        <a:bodyPr/>
        <a:lstStyle/>
        <a:p>
          <a:r>
            <a:rPr lang="en-US" dirty="0"/>
            <a:t>Inform</a:t>
          </a:r>
        </a:p>
      </dgm:t>
    </dgm:pt>
    <dgm:pt modelId="{DE3A3E21-8F40-42F4-B853-446B551963C0}" type="parTrans" cxnId="{C447140E-16E0-4944-8480-0C16AFC9F2EA}">
      <dgm:prSet/>
      <dgm:spPr/>
      <dgm:t>
        <a:bodyPr/>
        <a:lstStyle/>
        <a:p>
          <a:endParaRPr lang="en-US"/>
        </a:p>
      </dgm:t>
    </dgm:pt>
    <dgm:pt modelId="{9F150001-DB0C-406F-9A3F-57A28CE6770D}" type="sibTrans" cxnId="{C447140E-16E0-4944-8480-0C16AFC9F2EA}">
      <dgm:prSet/>
      <dgm:spPr/>
      <dgm:t>
        <a:bodyPr/>
        <a:lstStyle/>
        <a:p>
          <a:endParaRPr lang="en-US"/>
        </a:p>
      </dgm:t>
    </dgm:pt>
    <dgm:pt modelId="{14EB3EA9-D4F0-4B47-AB62-EABAD72DFE4A}">
      <dgm:prSet phldrT="[Text]"/>
      <dgm:spPr/>
      <dgm:t>
        <a:bodyPr/>
        <a:lstStyle/>
        <a:p>
          <a:r>
            <a:rPr lang="en-US" dirty="0"/>
            <a:t>Limitations</a:t>
          </a:r>
        </a:p>
      </dgm:t>
    </dgm:pt>
    <dgm:pt modelId="{D5EF5B8F-E2B2-4EAB-8B7E-E5357546671C}" type="parTrans" cxnId="{6F87C2AD-5B02-41D8-8EE4-39A59B1BA48C}">
      <dgm:prSet/>
      <dgm:spPr/>
      <dgm:t>
        <a:bodyPr/>
        <a:lstStyle/>
        <a:p>
          <a:endParaRPr lang="en-US"/>
        </a:p>
      </dgm:t>
    </dgm:pt>
    <dgm:pt modelId="{397A921E-02C0-4A34-B61F-E808010A8BE2}" type="sibTrans" cxnId="{6F87C2AD-5B02-41D8-8EE4-39A59B1BA48C}">
      <dgm:prSet/>
      <dgm:spPr/>
      <dgm:t>
        <a:bodyPr/>
        <a:lstStyle/>
        <a:p>
          <a:endParaRPr lang="en-US"/>
        </a:p>
      </dgm:t>
    </dgm:pt>
    <dgm:pt modelId="{5BDBC498-A2B6-4254-BE47-090F0729E8F8}">
      <dgm:prSet phldrT="[Text]"/>
      <dgm:spPr/>
      <dgm:t>
        <a:bodyPr/>
        <a:lstStyle/>
        <a:p>
          <a:r>
            <a:rPr lang="en-US" dirty="0"/>
            <a:t>Monitor</a:t>
          </a:r>
        </a:p>
      </dgm:t>
    </dgm:pt>
    <dgm:pt modelId="{ADFEF54D-244D-461E-B730-89ECCA20F6B0}" type="parTrans" cxnId="{5D91D1C3-2414-4CCA-A34C-592CF98B02C1}">
      <dgm:prSet/>
      <dgm:spPr/>
      <dgm:t>
        <a:bodyPr/>
        <a:lstStyle/>
        <a:p>
          <a:endParaRPr lang="en-US"/>
        </a:p>
      </dgm:t>
    </dgm:pt>
    <dgm:pt modelId="{8B2557B0-EA9E-4044-8F24-7BD0DD1CDA47}" type="sibTrans" cxnId="{5D91D1C3-2414-4CCA-A34C-592CF98B02C1}">
      <dgm:prSet/>
      <dgm:spPr/>
      <dgm:t>
        <a:bodyPr/>
        <a:lstStyle/>
        <a:p>
          <a:endParaRPr lang="en-US"/>
        </a:p>
      </dgm:t>
    </dgm:pt>
    <dgm:pt modelId="{7AD44568-F12E-4516-A34B-218396103CE2}" type="pres">
      <dgm:prSet presAssocID="{FCC2D5A2-2648-441D-886E-FBFCFEE2564D}" presName="cycle" presStyleCnt="0">
        <dgm:presLayoutVars>
          <dgm:dir/>
          <dgm:resizeHandles val="exact"/>
        </dgm:presLayoutVars>
      </dgm:prSet>
      <dgm:spPr/>
      <dgm:t>
        <a:bodyPr/>
        <a:lstStyle/>
        <a:p>
          <a:endParaRPr lang="en-US"/>
        </a:p>
      </dgm:t>
    </dgm:pt>
    <dgm:pt modelId="{BEBF08FB-385A-43D8-B420-64A3AAAD7358}" type="pres">
      <dgm:prSet presAssocID="{C9D7C41B-2458-4E10-B0CD-B096FE381CD0}" presName="dummy" presStyleCnt="0"/>
      <dgm:spPr/>
    </dgm:pt>
    <dgm:pt modelId="{203CF8CD-E385-4216-A519-06CD9D747BE6}" type="pres">
      <dgm:prSet presAssocID="{C9D7C41B-2458-4E10-B0CD-B096FE381CD0}" presName="node" presStyleLbl="revTx" presStyleIdx="0" presStyleCnt="4">
        <dgm:presLayoutVars>
          <dgm:bulletEnabled val="1"/>
        </dgm:presLayoutVars>
      </dgm:prSet>
      <dgm:spPr/>
      <dgm:t>
        <a:bodyPr/>
        <a:lstStyle/>
        <a:p>
          <a:endParaRPr lang="en-US"/>
        </a:p>
      </dgm:t>
    </dgm:pt>
    <dgm:pt modelId="{E4E99182-7810-485D-847B-84AC2032BE89}" type="pres">
      <dgm:prSet presAssocID="{2A8DDC20-F70F-473B-9F8E-AB194C4E21A2}" presName="sibTrans" presStyleLbl="node1" presStyleIdx="0" presStyleCnt="4"/>
      <dgm:spPr/>
      <dgm:t>
        <a:bodyPr/>
        <a:lstStyle/>
        <a:p>
          <a:endParaRPr lang="en-US"/>
        </a:p>
      </dgm:t>
    </dgm:pt>
    <dgm:pt modelId="{1E78247B-BCC3-4CDE-AF1F-AAF325037514}" type="pres">
      <dgm:prSet presAssocID="{0373D090-4C6D-4D20-A0CD-5842F2A3B967}" presName="dummy" presStyleCnt="0"/>
      <dgm:spPr/>
    </dgm:pt>
    <dgm:pt modelId="{DB3C95C6-132D-4D03-916C-6A2E15EDBC75}" type="pres">
      <dgm:prSet presAssocID="{0373D090-4C6D-4D20-A0CD-5842F2A3B967}" presName="node" presStyleLbl="revTx" presStyleIdx="1" presStyleCnt="4">
        <dgm:presLayoutVars>
          <dgm:bulletEnabled val="1"/>
        </dgm:presLayoutVars>
      </dgm:prSet>
      <dgm:spPr/>
      <dgm:t>
        <a:bodyPr/>
        <a:lstStyle/>
        <a:p>
          <a:endParaRPr lang="en-US"/>
        </a:p>
      </dgm:t>
    </dgm:pt>
    <dgm:pt modelId="{695AD7B6-8693-49C8-A6A3-10FA9D26045F}" type="pres">
      <dgm:prSet presAssocID="{9F150001-DB0C-406F-9A3F-57A28CE6770D}" presName="sibTrans" presStyleLbl="node1" presStyleIdx="1" presStyleCnt="4"/>
      <dgm:spPr/>
      <dgm:t>
        <a:bodyPr/>
        <a:lstStyle/>
        <a:p>
          <a:endParaRPr lang="en-US"/>
        </a:p>
      </dgm:t>
    </dgm:pt>
    <dgm:pt modelId="{EB76DEBF-397D-455F-8ADC-8CCED1830A99}" type="pres">
      <dgm:prSet presAssocID="{14EB3EA9-D4F0-4B47-AB62-EABAD72DFE4A}" presName="dummy" presStyleCnt="0"/>
      <dgm:spPr/>
    </dgm:pt>
    <dgm:pt modelId="{23011174-8D9A-4182-86C8-1DF75B59DE28}" type="pres">
      <dgm:prSet presAssocID="{14EB3EA9-D4F0-4B47-AB62-EABAD72DFE4A}" presName="node" presStyleLbl="revTx" presStyleIdx="2" presStyleCnt="4">
        <dgm:presLayoutVars>
          <dgm:bulletEnabled val="1"/>
        </dgm:presLayoutVars>
      </dgm:prSet>
      <dgm:spPr/>
      <dgm:t>
        <a:bodyPr/>
        <a:lstStyle/>
        <a:p>
          <a:endParaRPr lang="en-US"/>
        </a:p>
      </dgm:t>
    </dgm:pt>
    <dgm:pt modelId="{C4A1B6D8-E1A9-4E5D-88B2-67D5CA1BF43E}" type="pres">
      <dgm:prSet presAssocID="{397A921E-02C0-4A34-B61F-E808010A8BE2}" presName="sibTrans" presStyleLbl="node1" presStyleIdx="2" presStyleCnt="4"/>
      <dgm:spPr/>
      <dgm:t>
        <a:bodyPr/>
        <a:lstStyle/>
        <a:p>
          <a:endParaRPr lang="en-US"/>
        </a:p>
      </dgm:t>
    </dgm:pt>
    <dgm:pt modelId="{490D168D-BEC4-4E33-802F-6ECC7E30FF07}" type="pres">
      <dgm:prSet presAssocID="{5BDBC498-A2B6-4254-BE47-090F0729E8F8}" presName="dummy" presStyleCnt="0"/>
      <dgm:spPr/>
    </dgm:pt>
    <dgm:pt modelId="{43764AAE-3CB5-427D-8D34-9BEF7F699D17}" type="pres">
      <dgm:prSet presAssocID="{5BDBC498-A2B6-4254-BE47-090F0729E8F8}" presName="node" presStyleLbl="revTx" presStyleIdx="3" presStyleCnt="4">
        <dgm:presLayoutVars>
          <dgm:bulletEnabled val="1"/>
        </dgm:presLayoutVars>
      </dgm:prSet>
      <dgm:spPr/>
      <dgm:t>
        <a:bodyPr/>
        <a:lstStyle/>
        <a:p>
          <a:endParaRPr lang="en-US"/>
        </a:p>
      </dgm:t>
    </dgm:pt>
    <dgm:pt modelId="{D15EFBE0-5E71-43D6-8BEF-A4E514CD43F5}" type="pres">
      <dgm:prSet presAssocID="{8B2557B0-EA9E-4044-8F24-7BD0DD1CDA47}" presName="sibTrans" presStyleLbl="node1" presStyleIdx="3" presStyleCnt="4"/>
      <dgm:spPr/>
      <dgm:t>
        <a:bodyPr/>
        <a:lstStyle/>
        <a:p>
          <a:endParaRPr lang="en-US"/>
        </a:p>
      </dgm:t>
    </dgm:pt>
  </dgm:ptLst>
  <dgm:cxnLst>
    <dgm:cxn modelId="{5D91D1C3-2414-4CCA-A34C-592CF98B02C1}" srcId="{FCC2D5A2-2648-441D-886E-FBFCFEE2564D}" destId="{5BDBC498-A2B6-4254-BE47-090F0729E8F8}" srcOrd="3" destOrd="0" parTransId="{ADFEF54D-244D-461E-B730-89ECCA20F6B0}" sibTransId="{8B2557B0-EA9E-4044-8F24-7BD0DD1CDA47}"/>
    <dgm:cxn modelId="{2866E5FE-3A08-4D52-968E-7035ED4E6310}" type="presOf" srcId="{397A921E-02C0-4A34-B61F-E808010A8BE2}" destId="{C4A1B6D8-E1A9-4E5D-88B2-67D5CA1BF43E}" srcOrd="0" destOrd="0" presId="urn:microsoft.com/office/officeart/2005/8/layout/cycle1"/>
    <dgm:cxn modelId="{FEAEDDCB-069D-4C53-B611-89EFDF3272D6}" srcId="{FCC2D5A2-2648-441D-886E-FBFCFEE2564D}" destId="{C9D7C41B-2458-4E10-B0CD-B096FE381CD0}" srcOrd="0" destOrd="0" parTransId="{0A0C60C5-C706-48B9-995E-A488798C9F2E}" sibTransId="{2A8DDC20-F70F-473B-9F8E-AB194C4E21A2}"/>
    <dgm:cxn modelId="{B68A0BD4-7900-46DB-B7E0-453E5FE05A6F}" type="presOf" srcId="{14EB3EA9-D4F0-4B47-AB62-EABAD72DFE4A}" destId="{23011174-8D9A-4182-86C8-1DF75B59DE28}" srcOrd="0" destOrd="0" presId="urn:microsoft.com/office/officeart/2005/8/layout/cycle1"/>
    <dgm:cxn modelId="{DF5F343F-8732-4269-A972-25AB5DC6A85C}" type="presOf" srcId="{5BDBC498-A2B6-4254-BE47-090F0729E8F8}" destId="{43764AAE-3CB5-427D-8D34-9BEF7F699D17}" srcOrd="0" destOrd="0" presId="urn:microsoft.com/office/officeart/2005/8/layout/cycle1"/>
    <dgm:cxn modelId="{88D80D62-9242-44A5-BB2C-4B1A6A3C18F8}" type="presOf" srcId="{9F150001-DB0C-406F-9A3F-57A28CE6770D}" destId="{695AD7B6-8693-49C8-A6A3-10FA9D26045F}" srcOrd="0" destOrd="0" presId="urn:microsoft.com/office/officeart/2005/8/layout/cycle1"/>
    <dgm:cxn modelId="{C239BCAD-9FD4-44DE-BCA4-9520775F3EB1}" type="presOf" srcId="{2A8DDC20-F70F-473B-9F8E-AB194C4E21A2}" destId="{E4E99182-7810-485D-847B-84AC2032BE89}" srcOrd="0" destOrd="0" presId="urn:microsoft.com/office/officeart/2005/8/layout/cycle1"/>
    <dgm:cxn modelId="{610FAEE1-8CEC-4722-B079-CE934DFCFB57}" type="presOf" srcId="{C9D7C41B-2458-4E10-B0CD-B096FE381CD0}" destId="{203CF8CD-E385-4216-A519-06CD9D747BE6}" srcOrd="0" destOrd="0" presId="urn:microsoft.com/office/officeart/2005/8/layout/cycle1"/>
    <dgm:cxn modelId="{C447140E-16E0-4944-8480-0C16AFC9F2EA}" srcId="{FCC2D5A2-2648-441D-886E-FBFCFEE2564D}" destId="{0373D090-4C6D-4D20-A0CD-5842F2A3B967}" srcOrd="1" destOrd="0" parTransId="{DE3A3E21-8F40-42F4-B853-446B551963C0}" sibTransId="{9F150001-DB0C-406F-9A3F-57A28CE6770D}"/>
    <dgm:cxn modelId="{E48CE148-31F5-4E4E-A11E-C00D498D6ADF}" type="presOf" srcId="{0373D090-4C6D-4D20-A0CD-5842F2A3B967}" destId="{DB3C95C6-132D-4D03-916C-6A2E15EDBC75}" srcOrd="0" destOrd="0" presId="urn:microsoft.com/office/officeart/2005/8/layout/cycle1"/>
    <dgm:cxn modelId="{6F87C2AD-5B02-41D8-8EE4-39A59B1BA48C}" srcId="{FCC2D5A2-2648-441D-886E-FBFCFEE2564D}" destId="{14EB3EA9-D4F0-4B47-AB62-EABAD72DFE4A}" srcOrd="2" destOrd="0" parTransId="{D5EF5B8F-E2B2-4EAB-8B7E-E5357546671C}" sibTransId="{397A921E-02C0-4A34-B61F-E808010A8BE2}"/>
    <dgm:cxn modelId="{C955C81E-2EA3-45B5-91D3-C94669A18D75}" type="presOf" srcId="{FCC2D5A2-2648-441D-886E-FBFCFEE2564D}" destId="{7AD44568-F12E-4516-A34B-218396103CE2}" srcOrd="0" destOrd="0" presId="urn:microsoft.com/office/officeart/2005/8/layout/cycle1"/>
    <dgm:cxn modelId="{7133E5FD-3DD5-4D76-A659-09D402DE0643}" type="presOf" srcId="{8B2557B0-EA9E-4044-8F24-7BD0DD1CDA47}" destId="{D15EFBE0-5E71-43D6-8BEF-A4E514CD43F5}" srcOrd="0" destOrd="0" presId="urn:microsoft.com/office/officeart/2005/8/layout/cycle1"/>
    <dgm:cxn modelId="{907D8A39-8C47-4D12-8B27-B5157E52EFEC}" type="presParOf" srcId="{7AD44568-F12E-4516-A34B-218396103CE2}" destId="{BEBF08FB-385A-43D8-B420-64A3AAAD7358}" srcOrd="0" destOrd="0" presId="urn:microsoft.com/office/officeart/2005/8/layout/cycle1"/>
    <dgm:cxn modelId="{7AACBF7B-3323-45C7-95C0-BAE9616DA18F}" type="presParOf" srcId="{7AD44568-F12E-4516-A34B-218396103CE2}" destId="{203CF8CD-E385-4216-A519-06CD9D747BE6}" srcOrd="1" destOrd="0" presId="urn:microsoft.com/office/officeart/2005/8/layout/cycle1"/>
    <dgm:cxn modelId="{C44DFEE0-2943-4698-8841-970C86987A6C}" type="presParOf" srcId="{7AD44568-F12E-4516-A34B-218396103CE2}" destId="{E4E99182-7810-485D-847B-84AC2032BE89}" srcOrd="2" destOrd="0" presId="urn:microsoft.com/office/officeart/2005/8/layout/cycle1"/>
    <dgm:cxn modelId="{A0D4DACB-F73A-4858-B158-41F1EE8A7C96}" type="presParOf" srcId="{7AD44568-F12E-4516-A34B-218396103CE2}" destId="{1E78247B-BCC3-4CDE-AF1F-AAF325037514}" srcOrd="3" destOrd="0" presId="urn:microsoft.com/office/officeart/2005/8/layout/cycle1"/>
    <dgm:cxn modelId="{DBDA7536-89B0-46FC-A411-1F2C70596257}" type="presParOf" srcId="{7AD44568-F12E-4516-A34B-218396103CE2}" destId="{DB3C95C6-132D-4D03-916C-6A2E15EDBC75}" srcOrd="4" destOrd="0" presId="urn:microsoft.com/office/officeart/2005/8/layout/cycle1"/>
    <dgm:cxn modelId="{F0B93EBC-2C28-4DDD-B0FC-19BFBCBAA788}" type="presParOf" srcId="{7AD44568-F12E-4516-A34B-218396103CE2}" destId="{695AD7B6-8693-49C8-A6A3-10FA9D26045F}" srcOrd="5" destOrd="0" presId="urn:microsoft.com/office/officeart/2005/8/layout/cycle1"/>
    <dgm:cxn modelId="{C5BD6133-3FF1-4255-B909-BDF36A6F0FA0}" type="presParOf" srcId="{7AD44568-F12E-4516-A34B-218396103CE2}" destId="{EB76DEBF-397D-455F-8ADC-8CCED1830A99}" srcOrd="6" destOrd="0" presId="urn:microsoft.com/office/officeart/2005/8/layout/cycle1"/>
    <dgm:cxn modelId="{336B7A35-45A3-4E74-B418-D41582A5C416}" type="presParOf" srcId="{7AD44568-F12E-4516-A34B-218396103CE2}" destId="{23011174-8D9A-4182-86C8-1DF75B59DE28}" srcOrd="7" destOrd="0" presId="urn:microsoft.com/office/officeart/2005/8/layout/cycle1"/>
    <dgm:cxn modelId="{4FADE533-B602-46C9-ADFA-5783506E06E4}" type="presParOf" srcId="{7AD44568-F12E-4516-A34B-218396103CE2}" destId="{C4A1B6D8-E1A9-4E5D-88B2-67D5CA1BF43E}" srcOrd="8" destOrd="0" presId="urn:microsoft.com/office/officeart/2005/8/layout/cycle1"/>
    <dgm:cxn modelId="{5F4CC7A1-544D-43EF-90D4-FBC9CC7B5996}" type="presParOf" srcId="{7AD44568-F12E-4516-A34B-218396103CE2}" destId="{490D168D-BEC4-4E33-802F-6ECC7E30FF07}" srcOrd="9" destOrd="0" presId="urn:microsoft.com/office/officeart/2005/8/layout/cycle1"/>
    <dgm:cxn modelId="{654B1ABD-1C56-417E-A6D0-CADD56459AA1}" type="presParOf" srcId="{7AD44568-F12E-4516-A34B-218396103CE2}" destId="{43764AAE-3CB5-427D-8D34-9BEF7F699D17}" srcOrd="10" destOrd="0" presId="urn:microsoft.com/office/officeart/2005/8/layout/cycle1"/>
    <dgm:cxn modelId="{8C93EE07-D5EE-4BA1-9CD9-110C54D4C2AA}" type="presParOf" srcId="{7AD44568-F12E-4516-A34B-218396103CE2}" destId="{D15EFBE0-5E71-43D6-8BEF-A4E514CD43F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CF8CD-E385-4216-A519-06CD9D747BE6}">
      <dsp:nvSpPr>
        <dsp:cNvPr id="0" name=""/>
        <dsp:cNvSpPr/>
      </dsp:nvSpPr>
      <dsp:spPr>
        <a:xfrm>
          <a:off x="3106432" y="101858"/>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Understand</a:t>
          </a:r>
        </a:p>
      </dsp:txBody>
      <dsp:txXfrm>
        <a:off x="3106432" y="101858"/>
        <a:ext cx="1616608" cy="1616608"/>
      </dsp:txXfrm>
    </dsp:sp>
    <dsp:sp modelId="{E4E99182-7810-485D-847B-84AC2032BE89}">
      <dsp:nvSpPr>
        <dsp:cNvPr id="0" name=""/>
        <dsp:cNvSpPr/>
      </dsp:nvSpPr>
      <dsp:spPr>
        <a:xfrm>
          <a:off x="261243" y="407"/>
          <a:ext cx="4563247" cy="4563247"/>
        </a:xfrm>
        <a:prstGeom prst="circularArrow">
          <a:avLst>
            <a:gd name="adj1" fmla="val 6908"/>
            <a:gd name="adj2" fmla="val 465840"/>
            <a:gd name="adj3" fmla="val 547362"/>
            <a:gd name="adj4" fmla="val 20586798"/>
            <a:gd name="adj5" fmla="val 806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B3C95C6-132D-4D03-916C-6A2E15EDBC75}">
      <dsp:nvSpPr>
        <dsp:cNvPr id="0" name=""/>
        <dsp:cNvSpPr/>
      </dsp:nvSpPr>
      <dsp:spPr>
        <a:xfrm>
          <a:off x="3106432" y="2845595"/>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Inform</a:t>
          </a:r>
        </a:p>
      </dsp:txBody>
      <dsp:txXfrm>
        <a:off x="3106432" y="2845595"/>
        <a:ext cx="1616608" cy="1616608"/>
      </dsp:txXfrm>
    </dsp:sp>
    <dsp:sp modelId="{695AD7B6-8693-49C8-A6A3-10FA9D26045F}">
      <dsp:nvSpPr>
        <dsp:cNvPr id="0" name=""/>
        <dsp:cNvSpPr/>
      </dsp:nvSpPr>
      <dsp:spPr>
        <a:xfrm>
          <a:off x="261243" y="407"/>
          <a:ext cx="4563247" cy="4563247"/>
        </a:xfrm>
        <a:prstGeom prst="circularArrow">
          <a:avLst>
            <a:gd name="adj1" fmla="val 6908"/>
            <a:gd name="adj2" fmla="val 465840"/>
            <a:gd name="adj3" fmla="val 5947362"/>
            <a:gd name="adj4" fmla="val 4386798"/>
            <a:gd name="adj5" fmla="val 806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3011174-8D9A-4182-86C8-1DF75B59DE28}">
      <dsp:nvSpPr>
        <dsp:cNvPr id="0" name=""/>
        <dsp:cNvSpPr/>
      </dsp:nvSpPr>
      <dsp:spPr>
        <a:xfrm>
          <a:off x="362694" y="2845595"/>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Limitations</a:t>
          </a:r>
        </a:p>
      </dsp:txBody>
      <dsp:txXfrm>
        <a:off x="362694" y="2845595"/>
        <a:ext cx="1616608" cy="1616608"/>
      </dsp:txXfrm>
    </dsp:sp>
    <dsp:sp modelId="{C4A1B6D8-E1A9-4E5D-88B2-67D5CA1BF43E}">
      <dsp:nvSpPr>
        <dsp:cNvPr id="0" name=""/>
        <dsp:cNvSpPr/>
      </dsp:nvSpPr>
      <dsp:spPr>
        <a:xfrm>
          <a:off x="261243" y="407"/>
          <a:ext cx="4563247" cy="4563247"/>
        </a:xfrm>
        <a:prstGeom prst="circularArrow">
          <a:avLst>
            <a:gd name="adj1" fmla="val 6908"/>
            <a:gd name="adj2" fmla="val 465840"/>
            <a:gd name="adj3" fmla="val 11347362"/>
            <a:gd name="adj4" fmla="val 9786798"/>
            <a:gd name="adj5" fmla="val 806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3764AAE-3CB5-427D-8D34-9BEF7F699D17}">
      <dsp:nvSpPr>
        <dsp:cNvPr id="0" name=""/>
        <dsp:cNvSpPr/>
      </dsp:nvSpPr>
      <dsp:spPr>
        <a:xfrm>
          <a:off x="362694" y="101858"/>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Monitor</a:t>
          </a:r>
        </a:p>
      </dsp:txBody>
      <dsp:txXfrm>
        <a:off x="362694" y="101858"/>
        <a:ext cx="1616608" cy="1616608"/>
      </dsp:txXfrm>
    </dsp:sp>
    <dsp:sp modelId="{D15EFBE0-5E71-43D6-8BEF-A4E514CD43F5}">
      <dsp:nvSpPr>
        <dsp:cNvPr id="0" name=""/>
        <dsp:cNvSpPr/>
      </dsp:nvSpPr>
      <dsp:spPr>
        <a:xfrm>
          <a:off x="261243" y="407"/>
          <a:ext cx="4563247" cy="4563247"/>
        </a:xfrm>
        <a:prstGeom prst="circularArrow">
          <a:avLst>
            <a:gd name="adj1" fmla="val 6908"/>
            <a:gd name="adj2" fmla="val 465840"/>
            <a:gd name="adj3" fmla="val 16747362"/>
            <a:gd name="adj4" fmla="val 15186798"/>
            <a:gd name="adj5" fmla="val 806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FE12B-6203-4C7F-89B1-6C9897966E8D}">
      <dsp:nvSpPr>
        <dsp:cNvPr id="0" name=""/>
        <dsp:cNvSpPr/>
      </dsp:nvSpPr>
      <dsp:spPr>
        <a:xfrm>
          <a:off x="2601208" y="2100625"/>
          <a:ext cx="1818391" cy="162356"/>
        </a:xfrm>
        <a:custGeom>
          <a:avLst/>
          <a:gdLst/>
          <a:ahLst/>
          <a:cxnLst/>
          <a:rect l="0" t="0" r="0" b="0"/>
          <a:pathLst>
            <a:path>
              <a:moveTo>
                <a:pt x="0" y="162356"/>
              </a:moveTo>
              <a:lnTo>
                <a:pt x="1818391" y="162356"/>
              </a:lnTo>
              <a:lnTo>
                <a:pt x="1818391"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36EBF3-BC7E-457D-B59F-1A76B7D86901}">
      <dsp:nvSpPr>
        <dsp:cNvPr id="0" name=""/>
        <dsp:cNvSpPr/>
      </dsp:nvSpPr>
      <dsp:spPr>
        <a:xfrm>
          <a:off x="2601208" y="2262981"/>
          <a:ext cx="3636782" cy="1675517"/>
        </a:xfrm>
        <a:custGeom>
          <a:avLst/>
          <a:gdLst/>
          <a:ahLst/>
          <a:cxnLst/>
          <a:rect l="0" t="0" r="0" b="0"/>
          <a:pathLst>
            <a:path>
              <a:moveTo>
                <a:pt x="0" y="0"/>
              </a:moveTo>
              <a:lnTo>
                <a:pt x="3377012" y="0"/>
              </a:lnTo>
              <a:lnTo>
                <a:pt x="3377012" y="1675517"/>
              </a:lnTo>
              <a:lnTo>
                <a:pt x="3636782" y="167551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760CCE-A7AB-4025-AC93-26B07B7F7AD1}">
      <dsp:nvSpPr>
        <dsp:cNvPr id="0" name=""/>
        <dsp:cNvSpPr/>
      </dsp:nvSpPr>
      <dsp:spPr>
        <a:xfrm>
          <a:off x="2601208" y="2262981"/>
          <a:ext cx="3636782" cy="558505"/>
        </a:xfrm>
        <a:custGeom>
          <a:avLst/>
          <a:gdLst/>
          <a:ahLst/>
          <a:cxnLst/>
          <a:rect l="0" t="0" r="0" b="0"/>
          <a:pathLst>
            <a:path>
              <a:moveTo>
                <a:pt x="0" y="0"/>
              </a:moveTo>
              <a:lnTo>
                <a:pt x="3377012" y="0"/>
              </a:lnTo>
              <a:lnTo>
                <a:pt x="3377012" y="558505"/>
              </a:lnTo>
              <a:lnTo>
                <a:pt x="3636782" y="55850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B335DA-EF31-4CD2-8002-F706B16E2A35}">
      <dsp:nvSpPr>
        <dsp:cNvPr id="0" name=""/>
        <dsp:cNvSpPr/>
      </dsp:nvSpPr>
      <dsp:spPr>
        <a:xfrm>
          <a:off x="2601208" y="1704475"/>
          <a:ext cx="3636782" cy="558505"/>
        </a:xfrm>
        <a:custGeom>
          <a:avLst/>
          <a:gdLst/>
          <a:ahLst/>
          <a:cxnLst/>
          <a:rect l="0" t="0" r="0" b="0"/>
          <a:pathLst>
            <a:path>
              <a:moveTo>
                <a:pt x="0" y="558505"/>
              </a:moveTo>
              <a:lnTo>
                <a:pt x="3377012" y="558505"/>
              </a:lnTo>
              <a:lnTo>
                <a:pt x="3377012" y="0"/>
              </a:lnTo>
              <a:lnTo>
                <a:pt x="3636782"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14B4DE-B1E9-4A10-827C-FDE8CEAC60C7}">
      <dsp:nvSpPr>
        <dsp:cNvPr id="0" name=""/>
        <dsp:cNvSpPr/>
      </dsp:nvSpPr>
      <dsp:spPr>
        <a:xfrm>
          <a:off x="2601208" y="587463"/>
          <a:ext cx="3636782" cy="1675517"/>
        </a:xfrm>
        <a:custGeom>
          <a:avLst/>
          <a:gdLst/>
          <a:ahLst/>
          <a:cxnLst/>
          <a:rect l="0" t="0" r="0" b="0"/>
          <a:pathLst>
            <a:path>
              <a:moveTo>
                <a:pt x="0" y="1675517"/>
              </a:moveTo>
              <a:lnTo>
                <a:pt x="3377012" y="1675517"/>
              </a:lnTo>
              <a:lnTo>
                <a:pt x="3377012" y="0"/>
              </a:lnTo>
              <a:lnTo>
                <a:pt x="3636782"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1673C1-7370-439E-983B-B5B6C3E399DA}">
      <dsp:nvSpPr>
        <dsp:cNvPr id="0" name=""/>
        <dsp:cNvSpPr/>
      </dsp:nvSpPr>
      <dsp:spPr>
        <a:xfrm>
          <a:off x="3506" y="1866831"/>
          <a:ext cx="2597701" cy="7922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Preadmission</a:t>
          </a:r>
        </a:p>
        <a:p>
          <a:pPr lvl="0" algn="ctr" defTabSz="711200">
            <a:lnSpc>
              <a:spcPct val="90000"/>
            </a:lnSpc>
            <a:spcBef>
              <a:spcPct val="0"/>
            </a:spcBef>
            <a:spcAft>
              <a:spcPct val="35000"/>
            </a:spcAft>
          </a:pPr>
          <a:r>
            <a:rPr lang="en-US" sz="1600" kern="1200" dirty="0"/>
            <a:t>Level I Screen Completed</a:t>
          </a:r>
        </a:p>
      </dsp:txBody>
      <dsp:txXfrm>
        <a:off x="3506" y="1866831"/>
        <a:ext cx="2597701" cy="792299"/>
      </dsp:txXfrm>
    </dsp:sp>
    <dsp:sp modelId="{619299FA-353B-495D-A4C9-D154C3EAAC59}">
      <dsp:nvSpPr>
        <dsp:cNvPr id="0" name=""/>
        <dsp:cNvSpPr/>
      </dsp:nvSpPr>
      <dsp:spPr>
        <a:xfrm>
          <a:off x="6237991" y="191314"/>
          <a:ext cx="2597701" cy="79229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Review Level II Determination</a:t>
          </a:r>
        </a:p>
        <a:p>
          <a:pPr lvl="0" algn="ctr" defTabSz="711200">
            <a:lnSpc>
              <a:spcPct val="90000"/>
            </a:lnSpc>
            <a:spcBef>
              <a:spcPct val="0"/>
            </a:spcBef>
            <a:spcAft>
              <a:spcPct val="35000"/>
            </a:spcAft>
          </a:pPr>
          <a:r>
            <a:rPr lang="en-US" sz="1600" kern="1200" dirty="0"/>
            <a:t>Determine Admission to Facility</a:t>
          </a:r>
        </a:p>
      </dsp:txBody>
      <dsp:txXfrm>
        <a:off x="6237991" y="191314"/>
        <a:ext cx="2597701" cy="792299"/>
      </dsp:txXfrm>
    </dsp:sp>
    <dsp:sp modelId="{A6711A69-0A8D-497E-9D63-E737DC584DFB}">
      <dsp:nvSpPr>
        <dsp:cNvPr id="0" name=""/>
        <dsp:cNvSpPr/>
      </dsp:nvSpPr>
      <dsp:spPr>
        <a:xfrm>
          <a:off x="6237991" y="1308326"/>
          <a:ext cx="2597701" cy="79229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Review need or no need for Specialized Services </a:t>
          </a:r>
        </a:p>
      </dsp:txBody>
      <dsp:txXfrm>
        <a:off x="6237991" y="1308326"/>
        <a:ext cx="2597701" cy="792299"/>
      </dsp:txXfrm>
    </dsp:sp>
    <dsp:sp modelId="{C93AE327-165C-4BF1-B1CF-CA04CFC97D81}">
      <dsp:nvSpPr>
        <dsp:cNvPr id="0" name=""/>
        <dsp:cNvSpPr/>
      </dsp:nvSpPr>
      <dsp:spPr>
        <a:xfrm>
          <a:off x="6237991" y="2425337"/>
          <a:ext cx="2597701" cy="79229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Coordination of Care </a:t>
          </a:r>
        </a:p>
      </dsp:txBody>
      <dsp:txXfrm>
        <a:off x="6237991" y="2425337"/>
        <a:ext cx="2597701" cy="792299"/>
      </dsp:txXfrm>
    </dsp:sp>
    <dsp:sp modelId="{9A243B94-43E1-42BC-926A-066A3E5FCBB7}">
      <dsp:nvSpPr>
        <dsp:cNvPr id="0" name=""/>
        <dsp:cNvSpPr/>
      </dsp:nvSpPr>
      <dsp:spPr>
        <a:xfrm>
          <a:off x="6237991" y="3542349"/>
          <a:ext cx="2597701" cy="79229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Annual screen or change of condition screen </a:t>
          </a:r>
        </a:p>
      </dsp:txBody>
      <dsp:txXfrm>
        <a:off x="6237991" y="3542349"/>
        <a:ext cx="2597701" cy="792299"/>
      </dsp:txXfrm>
    </dsp:sp>
    <dsp:sp modelId="{B0F4B261-6F65-4577-9E90-304C46501B0A}">
      <dsp:nvSpPr>
        <dsp:cNvPr id="0" name=""/>
        <dsp:cNvSpPr/>
      </dsp:nvSpPr>
      <dsp:spPr>
        <a:xfrm>
          <a:off x="3120749" y="1308326"/>
          <a:ext cx="2597701" cy="792299"/>
        </a:xfrm>
        <a:prstGeom prst="rect">
          <a:avLst/>
        </a:prstGeom>
        <a:solidFill>
          <a:schemeClr val="accent3">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Determination for Level II Screen </a:t>
          </a:r>
        </a:p>
      </dsp:txBody>
      <dsp:txXfrm>
        <a:off x="3120749" y="1308326"/>
        <a:ext cx="2597701" cy="792299"/>
      </dsp:txXfrm>
    </dsp:sp>
    <dsp:sp modelId="{955FDF7C-E1F4-4C34-B06C-CD62A7E8565A}">
      <dsp:nvSpPr>
        <dsp:cNvPr id="0" name=""/>
        <dsp:cNvSpPr/>
      </dsp:nvSpPr>
      <dsp:spPr>
        <a:xfrm>
          <a:off x="3506" y="2983843"/>
          <a:ext cx="2597701" cy="7922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No MI/MD, ID, or related conditions</a:t>
          </a:r>
        </a:p>
        <a:p>
          <a:pPr lvl="0" algn="ctr" defTabSz="711200">
            <a:lnSpc>
              <a:spcPct val="90000"/>
            </a:lnSpc>
            <a:spcBef>
              <a:spcPct val="0"/>
            </a:spcBef>
            <a:spcAft>
              <a:spcPct val="35000"/>
            </a:spcAft>
          </a:pPr>
          <a:r>
            <a:rPr lang="en-US" sz="1600" kern="1200" dirty="0"/>
            <a:t>Admit Per Facility Policy </a:t>
          </a:r>
        </a:p>
      </dsp:txBody>
      <dsp:txXfrm>
        <a:off x="3506" y="2983843"/>
        <a:ext cx="2597701" cy="7922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3CF8CD-E385-4216-A519-06CD9D747BE6}">
      <dsp:nvSpPr>
        <dsp:cNvPr id="0" name=""/>
        <dsp:cNvSpPr/>
      </dsp:nvSpPr>
      <dsp:spPr>
        <a:xfrm>
          <a:off x="3106432" y="101858"/>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Understand</a:t>
          </a:r>
        </a:p>
      </dsp:txBody>
      <dsp:txXfrm>
        <a:off x="3106432" y="101858"/>
        <a:ext cx="1616608" cy="1616608"/>
      </dsp:txXfrm>
    </dsp:sp>
    <dsp:sp modelId="{E4E99182-7810-485D-847B-84AC2032BE89}">
      <dsp:nvSpPr>
        <dsp:cNvPr id="0" name=""/>
        <dsp:cNvSpPr/>
      </dsp:nvSpPr>
      <dsp:spPr>
        <a:xfrm>
          <a:off x="261243" y="407"/>
          <a:ext cx="4563247" cy="4563247"/>
        </a:xfrm>
        <a:prstGeom prst="circularArrow">
          <a:avLst>
            <a:gd name="adj1" fmla="val 6908"/>
            <a:gd name="adj2" fmla="val 465840"/>
            <a:gd name="adj3" fmla="val 547362"/>
            <a:gd name="adj4" fmla="val 20586798"/>
            <a:gd name="adj5" fmla="val 806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B3C95C6-132D-4D03-916C-6A2E15EDBC75}">
      <dsp:nvSpPr>
        <dsp:cNvPr id="0" name=""/>
        <dsp:cNvSpPr/>
      </dsp:nvSpPr>
      <dsp:spPr>
        <a:xfrm>
          <a:off x="3106432" y="2845595"/>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Inform</a:t>
          </a:r>
        </a:p>
      </dsp:txBody>
      <dsp:txXfrm>
        <a:off x="3106432" y="2845595"/>
        <a:ext cx="1616608" cy="1616608"/>
      </dsp:txXfrm>
    </dsp:sp>
    <dsp:sp modelId="{695AD7B6-8693-49C8-A6A3-10FA9D26045F}">
      <dsp:nvSpPr>
        <dsp:cNvPr id="0" name=""/>
        <dsp:cNvSpPr/>
      </dsp:nvSpPr>
      <dsp:spPr>
        <a:xfrm>
          <a:off x="261243" y="407"/>
          <a:ext cx="4563247" cy="4563247"/>
        </a:xfrm>
        <a:prstGeom prst="circularArrow">
          <a:avLst>
            <a:gd name="adj1" fmla="val 6908"/>
            <a:gd name="adj2" fmla="val 465840"/>
            <a:gd name="adj3" fmla="val 5947362"/>
            <a:gd name="adj4" fmla="val 4386798"/>
            <a:gd name="adj5" fmla="val 806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3011174-8D9A-4182-86C8-1DF75B59DE28}">
      <dsp:nvSpPr>
        <dsp:cNvPr id="0" name=""/>
        <dsp:cNvSpPr/>
      </dsp:nvSpPr>
      <dsp:spPr>
        <a:xfrm>
          <a:off x="362694" y="2845595"/>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Limitations</a:t>
          </a:r>
        </a:p>
      </dsp:txBody>
      <dsp:txXfrm>
        <a:off x="362694" y="2845595"/>
        <a:ext cx="1616608" cy="1616608"/>
      </dsp:txXfrm>
    </dsp:sp>
    <dsp:sp modelId="{C4A1B6D8-E1A9-4E5D-88B2-67D5CA1BF43E}">
      <dsp:nvSpPr>
        <dsp:cNvPr id="0" name=""/>
        <dsp:cNvSpPr/>
      </dsp:nvSpPr>
      <dsp:spPr>
        <a:xfrm>
          <a:off x="261243" y="407"/>
          <a:ext cx="4563247" cy="4563247"/>
        </a:xfrm>
        <a:prstGeom prst="circularArrow">
          <a:avLst>
            <a:gd name="adj1" fmla="val 6908"/>
            <a:gd name="adj2" fmla="val 465840"/>
            <a:gd name="adj3" fmla="val 11347362"/>
            <a:gd name="adj4" fmla="val 9786798"/>
            <a:gd name="adj5" fmla="val 806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3764AAE-3CB5-427D-8D34-9BEF7F699D17}">
      <dsp:nvSpPr>
        <dsp:cNvPr id="0" name=""/>
        <dsp:cNvSpPr/>
      </dsp:nvSpPr>
      <dsp:spPr>
        <a:xfrm>
          <a:off x="362694" y="101858"/>
          <a:ext cx="1616608" cy="161660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Monitor</a:t>
          </a:r>
        </a:p>
      </dsp:txBody>
      <dsp:txXfrm>
        <a:off x="362694" y="101858"/>
        <a:ext cx="1616608" cy="1616608"/>
      </dsp:txXfrm>
    </dsp:sp>
    <dsp:sp modelId="{D15EFBE0-5E71-43D6-8BEF-A4E514CD43F5}">
      <dsp:nvSpPr>
        <dsp:cNvPr id="0" name=""/>
        <dsp:cNvSpPr/>
      </dsp:nvSpPr>
      <dsp:spPr>
        <a:xfrm>
          <a:off x="261243" y="407"/>
          <a:ext cx="4563247" cy="4563247"/>
        </a:xfrm>
        <a:prstGeom prst="circularArrow">
          <a:avLst>
            <a:gd name="adj1" fmla="val 6908"/>
            <a:gd name="adj2" fmla="val 465840"/>
            <a:gd name="adj3" fmla="val 16747362"/>
            <a:gd name="adj4" fmla="val 15186798"/>
            <a:gd name="adj5" fmla="val 806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2/21/2017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2/21/2017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2d205bbd2b5a410c83ffb2426f53ba8e&amp;term_occur=1&amp;term_src=Title:42:Chapter:IV:Subchapter:G:Part:483:Subpart:C:483.10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training</a:t>
            </a:r>
            <a:r>
              <a:rPr lang="en-US" baseline="0" dirty="0"/>
              <a:t> is designed to provide you with an overview of the new resident visitation regulations, definitions and staff roles and responsibilities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a:t>
            </a:fld>
            <a:endParaRPr lang="en-US"/>
          </a:p>
        </p:txBody>
      </p:sp>
    </p:spTree>
    <p:extLst>
      <p:ext uri="{BB962C8B-B14F-4D97-AF65-F5344CB8AC3E}">
        <p14:creationId xmlns:p14="http://schemas.microsoft.com/office/powerpoint/2010/main" val="266792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regulations</a:t>
            </a:r>
            <a:r>
              <a:rPr lang="en-US" baseline="0" dirty="0"/>
              <a:t> now call mental illness a mental disorder – this is in accordance to the DSM IIIR definitions.  The regulations also added the term “”serious” to the criteria and that </a:t>
            </a:r>
            <a:r>
              <a:rPr lang="en-US" baseline="0" dirty="0" smtClean="0"/>
              <a:t>reflects </a:t>
            </a:r>
            <a:r>
              <a:rPr lang="en-US" sz="1200" kern="1200" dirty="0" smtClean="0">
                <a:solidFill>
                  <a:schemeClr val="tx1"/>
                </a:solidFill>
                <a:effectLst/>
                <a:latin typeface="+mn-lt"/>
                <a:ea typeface="+mn-ea"/>
                <a:cs typeface="+mn-cs"/>
              </a:rPr>
              <a:t>diagnosis</a:t>
            </a:r>
            <a:r>
              <a:rPr lang="en-US" sz="1200" kern="1200" dirty="0">
                <a:solidFill>
                  <a:schemeClr val="tx1"/>
                </a:solidFill>
                <a:effectLst/>
                <a:latin typeface="+mn-lt"/>
                <a:ea typeface="+mn-ea"/>
                <a:cs typeface="+mn-cs"/>
              </a:rPr>
              <a:t>, level of impairment and duration of </a:t>
            </a:r>
            <a:r>
              <a:rPr lang="en-US" sz="1200" kern="1200" dirty="0" smtClean="0">
                <a:solidFill>
                  <a:schemeClr val="tx1"/>
                </a:solidFill>
                <a:effectLst/>
                <a:latin typeface="+mn-lt"/>
                <a:ea typeface="+mn-ea"/>
                <a:cs typeface="+mn-cs"/>
              </a:rPr>
              <a:t>illness.</a:t>
            </a:r>
            <a:endParaRPr lang="en-US" baseline="0" dirty="0"/>
          </a:p>
          <a:p>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10</a:t>
            </a:fld>
            <a:endParaRPr lang="en-US"/>
          </a:p>
        </p:txBody>
      </p:sp>
    </p:spTree>
    <p:extLst>
      <p:ext uri="{BB962C8B-B14F-4D97-AF65-F5344CB8AC3E}">
        <p14:creationId xmlns:p14="http://schemas.microsoft.com/office/powerpoint/2010/main" val="100132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Diagnosis. The individual has a major mental disorder diagnosable under the Diagnostic and Statistical Manual of Mental Disorders, 3rd edition, revised in 1987.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 schizophrenic, mood, paranoid, panic or other severe anxiety disorder; somatoform disorder; personality disorder; other psychotic disorder; or another mental disorder that may lead to a chronic disability;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But not a primary diagnosis of dementia, including Alzheimer's disease or a related disorder, or a non-primary diagnosis of dementia unless the primary diagnosis is a major mental disorder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11</a:t>
            </a:fld>
            <a:endParaRPr lang="en-US"/>
          </a:p>
        </p:txBody>
      </p:sp>
    </p:spTree>
    <p:extLst>
      <p:ext uri="{BB962C8B-B14F-4D97-AF65-F5344CB8AC3E}">
        <p14:creationId xmlns:p14="http://schemas.microsoft.com/office/powerpoint/2010/main" val="249357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lvl="0"/>
            <a:r>
              <a:rPr lang="en-US" sz="1200" kern="1200" dirty="0">
                <a:solidFill>
                  <a:schemeClr val="tx1"/>
                </a:solidFill>
                <a:effectLst/>
                <a:latin typeface="+mn-lt"/>
                <a:ea typeface="+mn-ea"/>
                <a:cs typeface="+mn-cs"/>
              </a:rPr>
              <a:t>Level of impairment. The disorder results in functional limitations in major life activities within the past 3 to 6 months that would be appropriate for the individual's developmental stage. An individual typically has at least one of the following characteristics on a continuing or intermittent basis: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Interpersonal functioning. The individual has serious difficulty interacting appropriately and communicating effectively with other persons, has a possible history of altercations, evictions, firing, fear of strangers, avoidance of interpersonal relationships and social isolation;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Concentration, persistence, and pace. The individual has serious difficulty in sustaining focused attention for a long enough period to permit the completion of tasks commonly found in work settings or in work-like structured activities occurring in school or home settings, manifests difficulties in concentration, inability to complete simple tasks within an established time period, makes frequent errors, or requires assistance in the completion of these tasks; and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Adaptation to change. The individual has serious difficulty in adapting to typical changes in circumstances associated with work, school, family, or social interaction, manifests agitation, exacerbated signs and symptoms associated with the illness, or withdrawal from the situation, or requires intervention by the mental health or judicial system.</a:t>
            </a:r>
          </a:p>
          <a:p>
            <a:endParaRPr lang="en-US" dirty="0"/>
          </a:p>
          <a:p>
            <a:r>
              <a:rPr lang="en-US" dirty="0"/>
              <a:t>Duration</a:t>
            </a:r>
            <a:r>
              <a:rPr lang="en-US" baseline="0" dirty="0"/>
              <a:t> of Illness</a:t>
            </a:r>
          </a:p>
          <a:p>
            <a:pPr lvl="0"/>
            <a:r>
              <a:rPr lang="en-US" sz="1200" kern="1200" dirty="0">
                <a:solidFill>
                  <a:schemeClr val="tx1"/>
                </a:solidFill>
                <a:effectLst/>
                <a:latin typeface="+mn-lt"/>
                <a:ea typeface="+mn-ea"/>
                <a:cs typeface="+mn-cs"/>
              </a:rPr>
              <a:t>Recent treatment. The treatment history indicates that the individual has experienced at least one of the following:</a:t>
            </a:r>
          </a:p>
          <a:p>
            <a:r>
              <a:rPr lang="en-US" sz="1200" kern="1200" dirty="0">
                <a:solidFill>
                  <a:schemeClr val="tx1"/>
                </a:solidFill>
                <a:effectLst/>
                <a:latin typeface="+mn-lt"/>
                <a:ea typeface="+mn-ea"/>
                <a:cs typeface="+mn-cs"/>
              </a:rPr>
              <a:t>Psychiatric treatment more intensive than outpatient care more than once in the past 2 years (e.g., partial hospitalization or </a:t>
            </a:r>
            <a:r>
              <a:rPr lang="en-US" sz="1200" u="none" strike="noStrike" kern="1200" dirty="0">
                <a:solidFill>
                  <a:schemeClr val="tx1"/>
                </a:solidFill>
                <a:effectLst/>
                <a:latin typeface="+mn-lt"/>
                <a:ea typeface="+mn-ea"/>
                <a:cs typeface="+mn-cs"/>
                <a:hlinkClick r:id="rId3"/>
              </a:rPr>
              <a:t>inpatient</a:t>
            </a:r>
            <a:r>
              <a:rPr lang="en-US" sz="1200" kern="1200" dirty="0">
                <a:solidFill>
                  <a:schemeClr val="tx1"/>
                </a:solidFill>
                <a:effectLst/>
                <a:latin typeface="+mn-lt"/>
                <a:ea typeface="+mn-ea"/>
                <a:cs typeface="+mn-cs"/>
              </a:rPr>
              <a:t> hospitalization); or Within the last 2 years, due to the mental disorder, experienced an episode of significant disruption to the normal living situation, for which supportive services were required to maintain functioning at home, or in a residential treatment environment, or which resulted in intervention by housing or law enforcement officials.  (Reference - 42 CFR 483.102 (b)(1))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12</a:t>
            </a:fld>
            <a:endParaRPr lang="en-US"/>
          </a:p>
        </p:txBody>
      </p:sp>
    </p:spTree>
    <p:extLst>
      <p:ext uri="{BB962C8B-B14F-4D97-AF65-F5344CB8AC3E}">
        <p14:creationId xmlns:p14="http://schemas.microsoft.com/office/powerpoint/2010/main" val="3480035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federal definition of ID for PASRR was published in 1983 by the American Association on Intellectual and Developmental Disabilities (AAIDD), formerly called the American Association on Mental Retardation (AAMR).</a:t>
            </a:r>
          </a:p>
          <a:p>
            <a:r>
              <a:rPr lang="en-US" sz="1200" kern="1200" dirty="0">
                <a:solidFill>
                  <a:schemeClr val="tx1"/>
                </a:solidFill>
                <a:effectLst/>
                <a:latin typeface="+mn-lt"/>
                <a:ea typeface="+mn-ea"/>
                <a:cs typeface="+mn-cs"/>
              </a:rPr>
              <a:t> Typically this definition requires an IQ score of less than 70, as measured by a standardized, reliable test of intellectual functioning. ID (MR) encompasses a wide range of conditions and levels of impairment. To qualify as having ID for the purposes of PASRR, an individual must also have concurrent impairments in adaptive functioning. Whatever form it takes, ID must have emerged before the age of 18, and must be likely to persist throughout a person’s life.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Related Conditions</a:t>
            </a:r>
            <a:r>
              <a:rPr lang="en-US" sz="1200" kern="1200" dirty="0">
                <a:solidFill>
                  <a:schemeClr val="tx1"/>
                </a:solidFill>
                <a:effectLst/>
                <a:latin typeface="+mn-lt"/>
                <a:ea typeface="+mn-ea"/>
                <a:cs typeface="+mn-cs"/>
              </a:rPr>
              <a:t> - Persons with related conditions are those individuals who have a severe, chronic disability that may include the following conditions: </a:t>
            </a:r>
          </a:p>
          <a:p>
            <a:pPr lvl="0"/>
            <a:r>
              <a:rPr lang="en-US" sz="1200" kern="1200" dirty="0">
                <a:solidFill>
                  <a:schemeClr val="tx1"/>
                </a:solidFill>
                <a:effectLst/>
                <a:latin typeface="+mn-lt"/>
                <a:ea typeface="+mn-ea"/>
                <a:cs typeface="+mn-cs"/>
              </a:rPr>
              <a:t>Attributable to cerebral palsy, epilepsy, or any other condition found to be closely related to mental retardation because this condition results in impairment of general intellectual functioning or adaptive behavior similar to that of people with ID and requires similar treatment or services; </a:t>
            </a:r>
          </a:p>
          <a:p>
            <a:pPr lvl="0"/>
            <a:r>
              <a:rPr lang="en-US" sz="1200" kern="1200" dirty="0">
                <a:solidFill>
                  <a:schemeClr val="tx1"/>
                </a:solidFill>
                <a:effectLst/>
                <a:latin typeface="+mn-lt"/>
                <a:ea typeface="+mn-ea"/>
                <a:cs typeface="+mn-cs"/>
              </a:rPr>
              <a:t>Is present prior to age 22; </a:t>
            </a:r>
          </a:p>
          <a:p>
            <a:pPr lvl="0"/>
            <a:r>
              <a:rPr lang="en-US" sz="1200" kern="1200" dirty="0">
                <a:solidFill>
                  <a:schemeClr val="tx1"/>
                </a:solidFill>
                <a:effectLst/>
                <a:latin typeface="+mn-lt"/>
                <a:ea typeface="+mn-ea"/>
                <a:cs typeface="+mn-cs"/>
              </a:rPr>
              <a:t>Is expected to continue indefinitely; Results in substantial functional limitations in three or more of the following major life activities: self-care; understanding and use of language; learning; mobility; self-direction; capacity for independent living</a:t>
            </a:r>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13</a:t>
            </a:fld>
            <a:endParaRPr lang="en-US"/>
          </a:p>
        </p:txBody>
      </p:sp>
    </p:spTree>
    <p:extLst>
      <p:ext uri="{BB962C8B-B14F-4D97-AF65-F5344CB8AC3E}">
        <p14:creationId xmlns:p14="http://schemas.microsoft.com/office/powerpoint/2010/main" val="4168003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a:t>Review the process  and staff roles and responsibilities</a:t>
            </a:r>
          </a:p>
          <a:p>
            <a:endParaRPr lang="en-US" dirty="0"/>
          </a:p>
          <a:p>
            <a:pPr lvl="0"/>
            <a:r>
              <a:rPr lang="en-US" sz="1200" kern="1200" dirty="0">
                <a:solidFill>
                  <a:schemeClr val="tx1"/>
                </a:solidFill>
                <a:effectLst/>
                <a:latin typeface="+mn-lt"/>
                <a:ea typeface="+mn-ea"/>
                <a:cs typeface="+mn-cs"/>
              </a:rPr>
              <a:t>Admission and Readmission</a:t>
            </a:r>
          </a:p>
          <a:p>
            <a:pPr lvl="1"/>
            <a:r>
              <a:rPr lang="en-US" sz="1200" kern="1200" dirty="0">
                <a:solidFill>
                  <a:schemeClr val="tx1"/>
                </a:solidFill>
                <a:effectLst/>
                <a:latin typeface="+mn-lt"/>
                <a:ea typeface="+mn-ea"/>
                <a:cs typeface="+mn-cs"/>
              </a:rPr>
              <a:t>The facility will participate in or complete the Level I screen </a:t>
            </a:r>
            <a:r>
              <a:rPr lang="en-US" sz="1200" b="1" i="1" kern="1200" dirty="0" smtClean="0">
                <a:solidFill>
                  <a:schemeClr val="tx1"/>
                </a:solidFill>
                <a:effectLst/>
                <a:latin typeface="+mn-lt"/>
                <a:ea typeface="+mn-ea"/>
                <a:cs typeface="+mn-cs"/>
              </a:rPr>
              <a:t>(by</a:t>
            </a:r>
            <a:r>
              <a:rPr lang="en-US" sz="1200" b="1" i="1" kern="1200" baseline="0" dirty="0" smtClean="0">
                <a:solidFill>
                  <a:schemeClr val="tx1"/>
                </a:solidFill>
                <a:effectLst/>
                <a:latin typeface="+mn-lt"/>
                <a:ea typeface="+mn-ea"/>
                <a:cs typeface="+mn-cs"/>
              </a:rPr>
              <a:t> a state-approved CARE assessor through the local Aging and Disability Resource Center</a:t>
            </a:r>
            <a:r>
              <a:rPr lang="en-US" sz="1200" b="1" i="1"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for all potential admissions regardless of payer source to determine if the individual meets the criterion for mental disorder (SMI/SMD), intellectual disability (ID) or related condition. </a:t>
            </a:r>
          </a:p>
          <a:p>
            <a:pPr lvl="1"/>
            <a:r>
              <a:rPr lang="en-US" sz="1200" kern="1200" dirty="0">
                <a:solidFill>
                  <a:schemeClr val="tx1"/>
                </a:solidFill>
                <a:effectLst/>
                <a:latin typeface="+mn-lt"/>
                <a:ea typeface="+mn-ea"/>
                <a:cs typeface="+mn-cs"/>
              </a:rPr>
              <a:t>Based upon the Level I screen, if an individual is determined to meet the above criterion, the facility will not admit an individual, the facility will refer the potential admission to the State PASARR representative </a:t>
            </a:r>
            <a:r>
              <a:rPr lang="en-US" sz="1200" b="1" i="1" kern="1200" dirty="0" smtClean="0">
                <a:solidFill>
                  <a:schemeClr val="tx1"/>
                </a:solidFill>
                <a:effectLst/>
                <a:latin typeface="+mn-lt"/>
                <a:ea typeface="+mn-ea"/>
                <a:cs typeface="+mn-cs"/>
              </a:rPr>
              <a:t>(*CARE team at KDADS) </a:t>
            </a:r>
            <a:r>
              <a:rPr lang="en-US" sz="1200" kern="1200" dirty="0">
                <a:solidFill>
                  <a:schemeClr val="tx1"/>
                </a:solidFill>
                <a:effectLst/>
                <a:latin typeface="+mn-lt"/>
                <a:ea typeface="+mn-ea"/>
                <a:cs typeface="+mn-cs"/>
              </a:rPr>
              <a:t>for the Level II screening process</a:t>
            </a:r>
            <a:r>
              <a:rPr lang="en-US" sz="1200" b="1" i="1" kern="1200" dirty="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prior to admission.</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Upon completion of the Level II screen, the facility will review the screen recommendations and determine the facility’s ability to provide the specialized services outlined.  Admission decision will be determined and notification to the State PASARR representative, resident and resident representative will be completed.</a:t>
            </a:r>
          </a:p>
          <a:p>
            <a:pPr lvl="1"/>
            <a:r>
              <a:rPr lang="en-US" sz="1200" kern="1200" dirty="0">
                <a:solidFill>
                  <a:schemeClr val="tx1"/>
                </a:solidFill>
                <a:effectLst/>
                <a:latin typeface="+mn-lt"/>
                <a:ea typeface="+mn-ea"/>
                <a:cs typeface="+mn-cs"/>
              </a:rPr>
              <a:t>Readmission</a:t>
            </a:r>
          </a:p>
          <a:p>
            <a:pPr lvl="2"/>
            <a:r>
              <a:rPr lang="en-US" sz="1200" kern="1200" dirty="0">
                <a:solidFill>
                  <a:schemeClr val="tx1"/>
                </a:solidFill>
                <a:effectLst/>
                <a:latin typeface="+mn-lt"/>
                <a:ea typeface="+mn-ea"/>
                <a:cs typeface="+mn-cs"/>
              </a:rPr>
              <a:t>The PASARR screening process will not apply to those identified individuals, who after being admitted to the facility, were transferred for an acute care stay.</a:t>
            </a:r>
          </a:p>
          <a:p>
            <a:pPr lvl="1"/>
            <a:r>
              <a:rPr lang="en-US" sz="1200" kern="1200" dirty="0">
                <a:solidFill>
                  <a:schemeClr val="tx1"/>
                </a:solidFill>
                <a:effectLst/>
                <a:latin typeface="+mn-lt"/>
                <a:ea typeface="+mn-ea"/>
                <a:cs typeface="+mn-cs"/>
              </a:rPr>
              <a:t>Exceptions</a:t>
            </a:r>
          </a:p>
          <a:p>
            <a:pPr lvl="2"/>
            <a:r>
              <a:rPr lang="en-US" sz="1200" kern="1200" dirty="0">
                <a:solidFill>
                  <a:schemeClr val="tx1"/>
                </a:solidFill>
                <a:effectLst/>
                <a:latin typeface="+mn-lt"/>
                <a:ea typeface="+mn-ea"/>
                <a:cs typeface="+mn-cs"/>
              </a:rPr>
              <a:t>Provisional Admission/Short Stay Admission </a:t>
            </a:r>
            <a:r>
              <a:rPr lang="en-US" sz="1200" kern="1200" dirty="0" smtClean="0">
                <a:solidFill>
                  <a:schemeClr val="tx1"/>
                </a:solidFill>
                <a:effectLst/>
                <a:latin typeface="+mn-lt"/>
                <a:ea typeface="+mn-ea"/>
                <a:cs typeface="+mn-cs"/>
              </a:rPr>
              <a:t>Based </a:t>
            </a:r>
            <a:r>
              <a:rPr lang="en-US" sz="1200" kern="1200" dirty="0">
                <a:solidFill>
                  <a:schemeClr val="tx1"/>
                </a:solidFill>
                <a:effectLst/>
                <a:latin typeface="+mn-lt"/>
                <a:ea typeface="+mn-ea"/>
                <a:cs typeface="+mn-cs"/>
              </a:rPr>
              <a:t>upon the PASARR screen process, an individual may receive an exception for admission into the facility from the State PASARR representative if the individual meets the following: </a:t>
            </a:r>
          </a:p>
          <a:p>
            <a:pPr lvl="4"/>
            <a:r>
              <a:rPr lang="en-US" sz="1200" kern="1200" dirty="0">
                <a:solidFill>
                  <a:schemeClr val="tx1"/>
                </a:solidFill>
                <a:effectLst/>
                <a:latin typeface="+mn-lt"/>
                <a:ea typeface="+mn-ea"/>
                <a:cs typeface="+mn-cs"/>
              </a:rPr>
              <a:t>Admission directly from a hospital after receiving acute inpatient care</a:t>
            </a:r>
          </a:p>
          <a:p>
            <a:pPr lvl="4"/>
            <a:r>
              <a:rPr lang="en-US" sz="1200" kern="1200" dirty="0">
                <a:solidFill>
                  <a:schemeClr val="tx1"/>
                </a:solidFill>
                <a:effectLst/>
                <a:latin typeface="+mn-lt"/>
                <a:ea typeface="+mn-ea"/>
                <a:cs typeface="+mn-cs"/>
              </a:rPr>
              <a:t>Primary care physician has certified, before admission to the facility, that the individual likely will require less than 30 days of nursing facility services</a:t>
            </a:r>
          </a:p>
          <a:p>
            <a:pPr lvl="4"/>
            <a:r>
              <a:rPr lang="en-US" sz="1200" kern="1200" dirty="0">
                <a:solidFill>
                  <a:schemeClr val="tx1"/>
                </a:solidFill>
                <a:effectLst/>
                <a:latin typeface="+mn-lt"/>
                <a:ea typeface="+mn-ea"/>
                <a:cs typeface="+mn-cs"/>
              </a:rPr>
              <a:t>Convalescent care from an acute physical illness which— </a:t>
            </a:r>
          </a:p>
          <a:p>
            <a:pPr lvl="5"/>
            <a:r>
              <a:rPr lang="en-US" sz="1200" kern="1200" dirty="0">
                <a:solidFill>
                  <a:schemeClr val="tx1"/>
                </a:solidFill>
                <a:effectLst/>
                <a:latin typeface="+mn-lt"/>
                <a:ea typeface="+mn-ea"/>
                <a:cs typeface="+mn-cs"/>
              </a:rPr>
              <a:t>Required hospitalization; and </a:t>
            </a:r>
          </a:p>
          <a:p>
            <a:pPr lvl="5"/>
            <a:r>
              <a:rPr lang="en-US" sz="1200" kern="1200" dirty="0">
                <a:solidFill>
                  <a:schemeClr val="tx1"/>
                </a:solidFill>
                <a:effectLst/>
                <a:latin typeface="+mn-lt"/>
                <a:ea typeface="+mn-ea"/>
                <a:cs typeface="+mn-cs"/>
              </a:rPr>
              <a:t>Does not meet all the criteria for an exempt hospital discharge, which is not subject to preadmission screening,  </a:t>
            </a:r>
          </a:p>
          <a:p>
            <a:pPr lvl="4"/>
            <a:r>
              <a:rPr lang="en-US" sz="1200" kern="1200" dirty="0">
                <a:solidFill>
                  <a:schemeClr val="tx1"/>
                </a:solidFill>
                <a:effectLst/>
                <a:latin typeface="+mn-lt"/>
                <a:ea typeface="+mn-ea"/>
                <a:cs typeface="+mn-cs"/>
              </a:rPr>
              <a:t>Terminal illness, as defined for hospice </a:t>
            </a:r>
          </a:p>
          <a:p>
            <a:pPr lvl="4"/>
            <a:r>
              <a:rPr lang="en-US" sz="1200" kern="1200" dirty="0">
                <a:solidFill>
                  <a:schemeClr val="tx1"/>
                </a:solidFill>
                <a:effectLst/>
                <a:latin typeface="+mn-lt"/>
                <a:ea typeface="+mn-ea"/>
                <a:cs typeface="+mn-cs"/>
              </a:rPr>
              <a:t>Severe physical illnesses such as coma, ventilator dependence, functioning at a brain stem level, or diagnoses such as chronic obstructive pulmonary disease, Parkinson’s disease, Huntington’s disease, amyotrophic lateral sclerosis, and congestive heart failure which result in a level of impairment so severe that the individual could not be expected to benefit from specialized services; </a:t>
            </a:r>
          </a:p>
          <a:p>
            <a:pPr lvl="4"/>
            <a:r>
              <a:rPr lang="en-US" sz="1200" kern="1200" dirty="0">
                <a:solidFill>
                  <a:schemeClr val="tx1"/>
                </a:solidFill>
                <a:effectLst/>
                <a:latin typeface="+mn-lt"/>
                <a:ea typeface="+mn-ea"/>
                <a:cs typeface="+mn-cs"/>
              </a:rPr>
              <a:t>Provisional admissions pending further assessment in cases of delirium where an accurate diagnosis cannot be made until the delirium clears; </a:t>
            </a:r>
          </a:p>
          <a:p>
            <a:pPr lvl="4"/>
            <a:r>
              <a:rPr lang="en-US" sz="1200" kern="1200" dirty="0">
                <a:solidFill>
                  <a:schemeClr val="tx1"/>
                </a:solidFill>
                <a:effectLst/>
                <a:latin typeface="+mn-lt"/>
                <a:ea typeface="+mn-ea"/>
                <a:cs typeface="+mn-cs"/>
              </a:rPr>
              <a:t>Provisional admissions pending further assessment in emergency situations requiring protective services, with placement in a nursing facility not to exceed 7 days; and </a:t>
            </a:r>
          </a:p>
          <a:p>
            <a:pPr lvl="4"/>
            <a:r>
              <a:rPr lang="en-US" sz="1200" kern="1200" dirty="0">
                <a:solidFill>
                  <a:schemeClr val="tx1"/>
                </a:solidFill>
                <a:effectLst/>
                <a:latin typeface="+mn-lt"/>
                <a:ea typeface="+mn-ea"/>
                <a:cs typeface="+mn-cs"/>
              </a:rPr>
              <a:t>Very brief and finite stays of up to a fixed number of days to provide respite to in-home caregivers to whom the individual with MI or IID is expected to return following the brief facility</a:t>
            </a:r>
          </a:p>
          <a:p>
            <a:pPr lvl="1"/>
            <a:r>
              <a:rPr lang="en-US" sz="1200" kern="1200" dirty="0">
                <a:solidFill>
                  <a:schemeClr val="tx1"/>
                </a:solidFill>
                <a:effectLst/>
                <a:latin typeface="+mn-lt"/>
                <a:ea typeface="+mn-ea"/>
                <a:cs typeface="+mn-cs"/>
              </a:rPr>
              <a:t>Coordination of Care</a:t>
            </a:r>
          </a:p>
          <a:p>
            <a:pPr lvl="2"/>
            <a:r>
              <a:rPr lang="en-US" sz="1200" kern="1200" dirty="0">
                <a:solidFill>
                  <a:schemeClr val="tx1"/>
                </a:solidFill>
                <a:effectLst/>
                <a:latin typeface="+mn-lt"/>
                <a:ea typeface="+mn-ea"/>
                <a:cs typeface="+mn-cs"/>
              </a:rPr>
              <a:t>Upon admission, the facility will include the PASARR level II determination and evaluation report into the residents’ assessment, comprehensive care plan and transitions of care plan.  </a:t>
            </a:r>
            <a:r>
              <a:rPr lang="en-US" sz="1200" i="1" kern="1200" dirty="0">
                <a:solidFill>
                  <a:schemeClr val="tx1"/>
                </a:solidFill>
                <a:effectLst/>
                <a:latin typeface="+mn-lt"/>
                <a:ea typeface="+mn-ea"/>
                <a:cs typeface="+mn-cs"/>
              </a:rPr>
              <a:t>(See the facility comprehensive care plan and individualized assessment policies) </a:t>
            </a:r>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The facility will care plan and provide the specialized services as indicated in the level II determination.  The services will be provided under the direction of the qualified personnel indicated. </a:t>
            </a:r>
          </a:p>
          <a:p>
            <a:pPr lvl="2"/>
            <a:r>
              <a:rPr lang="en-US" sz="1200" kern="1200" dirty="0">
                <a:solidFill>
                  <a:schemeClr val="tx1"/>
                </a:solidFill>
                <a:effectLst/>
                <a:latin typeface="+mn-lt"/>
                <a:ea typeface="+mn-ea"/>
                <a:cs typeface="+mn-cs"/>
              </a:rPr>
              <a:t>If the facility disagrees with the specialized services and PASARR recommendations, it will document the rationale in the medical record.  The facility may apply for level II reconsideration.  </a:t>
            </a:r>
          </a:p>
          <a:p>
            <a:pPr lvl="2"/>
            <a:r>
              <a:rPr lang="en-US" sz="1200" kern="1200" dirty="0">
                <a:solidFill>
                  <a:schemeClr val="tx1"/>
                </a:solidFill>
                <a:effectLst/>
                <a:latin typeface="+mn-lt"/>
                <a:ea typeface="+mn-ea"/>
                <a:cs typeface="+mn-cs"/>
              </a:rPr>
              <a:t>The facility will refer all level II residents and all residents with newly evident or possible serious mental disorder, intellectual disability, or related condition for a level II review upon a significant change in status assessment to the State PASARR representative </a:t>
            </a:r>
            <a:r>
              <a:rPr lang="en-US" sz="1200" b="1" i="1" kern="1200" dirty="0">
                <a:solidFill>
                  <a:schemeClr val="tx1"/>
                </a:solidFill>
                <a:effectLst/>
                <a:latin typeface="+mn-lt"/>
                <a:ea typeface="+mn-ea"/>
                <a:cs typeface="+mn-cs"/>
              </a:rPr>
              <a:t>(*Insert State and facility Specific requirements here)</a:t>
            </a:r>
            <a:endParaRPr lang="en-US" sz="1200" kern="1200" dirty="0">
              <a:solidFill>
                <a:schemeClr val="tx1"/>
              </a:solidFill>
              <a:effectLst/>
              <a:latin typeface="+mn-lt"/>
              <a:ea typeface="+mn-ea"/>
              <a:cs typeface="+mn-cs"/>
            </a:endParaRPr>
          </a:p>
          <a:p>
            <a:pPr lvl="3"/>
            <a:r>
              <a:rPr lang="en-US" sz="1200" kern="1200" dirty="0">
                <a:solidFill>
                  <a:schemeClr val="tx1"/>
                </a:solidFill>
                <a:effectLst/>
                <a:latin typeface="+mn-lt"/>
                <a:ea typeface="+mn-ea"/>
                <a:cs typeface="+mn-cs"/>
              </a:rPr>
              <a:t>The resident individualized person centered care plan will be adjusted to reflect the identified changes evident in the signification change in status assessment and information obtained through the level II determination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14</a:t>
            </a:fld>
            <a:endParaRPr lang="en-US"/>
          </a:p>
        </p:txBody>
      </p:sp>
    </p:spTree>
    <p:extLst>
      <p:ext uri="{BB962C8B-B14F-4D97-AF65-F5344CB8AC3E}">
        <p14:creationId xmlns:p14="http://schemas.microsoft.com/office/powerpoint/2010/main" val="2729041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smtClean="0">
                <a:solidFill>
                  <a:schemeClr val="tx1"/>
                </a:solidFill>
                <a:effectLst/>
                <a:latin typeface="+mn-lt"/>
                <a:ea typeface="+mn-ea"/>
                <a:cs typeface="+mn-cs"/>
              </a:rPr>
              <a:t>May want to provide a copy of the PASARR form for review.</a:t>
            </a:r>
            <a:endParaRPr lang="en-US" sz="1200" b="1" kern="1200" baseline="0" dirty="0">
              <a:solidFill>
                <a:srgbClr val="FF0000"/>
              </a:solidFill>
              <a:effectLst/>
              <a:latin typeface="+mn-lt"/>
              <a:ea typeface="+mn-ea"/>
              <a:cs typeface="+mn-cs"/>
            </a:endParaRPr>
          </a:p>
          <a:p>
            <a:endParaRPr lang="en-US" sz="1200" b="1"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Review state specific PASARR contacts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583AE9-5228-4641-AE46-DAC04049BDD6}" type="slidenum">
              <a:rPr lang="en-US" smtClean="0"/>
              <a:pPr/>
              <a:t>15</a:t>
            </a:fld>
            <a:endParaRPr lang="en-US"/>
          </a:p>
        </p:txBody>
      </p:sp>
    </p:spTree>
    <p:extLst>
      <p:ext uri="{BB962C8B-B14F-4D97-AF65-F5344CB8AC3E}">
        <p14:creationId xmlns:p14="http://schemas.microsoft.com/office/powerpoint/2010/main" val="2026330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a:solidFill>
                  <a:schemeClr val="tx1"/>
                </a:solidFill>
                <a:effectLst/>
                <a:latin typeface="+mn-lt"/>
                <a:ea typeface="+mn-ea"/>
                <a:cs typeface="+mn-cs"/>
              </a:rPr>
              <a:t>Specialized Services</a:t>
            </a:r>
            <a:r>
              <a:rPr lang="en-US" sz="1200" kern="1200" dirty="0">
                <a:solidFill>
                  <a:schemeClr val="tx1"/>
                </a:solidFill>
                <a:effectLst/>
                <a:latin typeface="+mn-lt"/>
                <a:ea typeface="+mn-ea"/>
                <a:cs typeface="+mn-cs"/>
              </a:rPr>
              <a:t> – “…are differentiated from restorative services that are provided by nursing staff. Specialized rehabilitative services are provided by or coordinated by qualified personnel. Specialized rehabilitative services are considered a facility service and are, thus, included within the scope of facility services. They must be provided by or coordinated by qualified personnel. They must be provided to residents who need them even when the services are not specifically enumerated in the State plan. No fee can be charged a Medicaid recipient for specialized rehabilitative services because they are covered facility services. A facility is not obligated to provide specialized rehabilitative services if it does not have residents who require these services. If a resident develops a need for these services after admission, the facility must either provide the services or, where appropriate, obtain the services from an outside resource. For a resident with MI or ID to have his or her specialized needs met, the individual must receive all services necessary to assist the individual in maintaining or achieving as much independence and self-determination as possible”. (Reference CMS PASARR Critical Element Pathway)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Discuss Examples of specialized</a:t>
            </a:r>
            <a:r>
              <a:rPr lang="en-US" sz="1200" kern="1200" baseline="0" dirty="0">
                <a:solidFill>
                  <a:schemeClr val="tx1"/>
                </a:solidFill>
                <a:effectLst/>
                <a:latin typeface="+mn-lt"/>
                <a:ea typeface="+mn-ea"/>
                <a:cs typeface="+mn-cs"/>
              </a:rPr>
              <a:t> services offered in the facility </a:t>
            </a:r>
          </a:p>
          <a:p>
            <a:endParaRPr lang="en-US" sz="1200" kern="1200" baseline="0" dirty="0">
              <a:solidFill>
                <a:schemeClr val="tx1"/>
              </a:solidFill>
              <a:effectLst/>
              <a:latin typeface="+mn-lt"/>
              <a:ea typeface="+mn-ea"/>
              <a:cs typeface="+mn-cs"/>
            </a:endParaRPr>
          </a:p>
          <a:p>
            <a:r>
              <a:rPr lang="en-US" dirty="0"/>
              <a:t>Here is a MH/MD Example: </a:t>
            </a:r>
          </a:p>
          <a:p>
            <a:r>
              <a:rPr lang="en-US" dirty="0"/>
              <a:t>Since the recent death of her husband, a woman with a history of chronic depression and anxiety has trouble managing her emotions and frequently engages in aggressive behavior against staff. A Level II evaluation leads to the following recommendations for Specialized Services:</a:t>
            </a:r>
          </a:p>
          <a:p>
            <a:r>
              <a:rPr lang="en-US" dirty="0"/>
              <a:t>Develop a behavioral care plan with mental health professionals</a:t>
            </a:r>
          </a:p>
          <a:p>
            <a:r>
              <a:rPr lang="en-US" dirty="0"/>
              <a:t>Ongoing medication management by a psychiatrist</a:t>
            </a:r>
          </a:p>
          <a:p>
            <a:r>
              <a:rPr lang="en-US" dirty="0"/>
              <a:t>Possibly Grief counseling by a trained mental health specialist In this case, the Level II evaluation also recommends a suite of Specialized Rehabilitative Services, including services necessary to improve her engagement in activities of daily living.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583AE9-5228-4641-AE46-DAC04049BDD6}" type="slidenum">
              <a:rPr lang="en-US" smtClean="0"/>
              <a:pPr/>
              <a:t>16</a:t>
            </a:fld>
            <a:endParaRPr lang="en-US"/>
          </a:p>
        </p:txBody>
      </p:sp>
    </p:spTree>
    <p:extLst>
      <p:ext uri="{BB962C8B-B14F-4D97-AF65-F5344CB8AC3E}">
        <p14:creationId xmlns:p14="http://schemas.microsoft.com/office/powerpoint/2010/main" val="3597183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times when there may be barriers to admission or need</a:t>
            </a:r>
            <a:r>
              <a:rPr lang="en-US" baseline="0" dirty="0"/>
              <a:t> for additional Level II screening </a:t>
            </a:r>
          </a:p>
          <a:p>
            <a:endParaRPr lang="en-US" baseline="0" dirty="0"/>
          </a:p>
          <a:p>
            <a:r>
              <a:rPr lang="en-US" baseline="0" dirty="0"/>
              <a:t>Discuss Examples:</a:t>
            </a:r>
          </a:p>
          <a:p>
            <a:r>
              <a:rPr lang="en-US" dirty="0"/>
              <a:t>Inability to meet current needs </a:t>
            </a:r>
          </a:p>
          <a:p>
            <a:r>
              <a:rPr lang="en-US" dirty="0"/>
              <a:t>Exacerbation of condition </a:t>
            </a:r>
          </a:p>
          <a:p>
            <a:r>
              <a:rPr lang="en-US" dirty="0"/>
              <a:t>Psychiatric/Psychology Services</a:t>
            </a:r>
          </a:p>
          <a:p>
            <a:r>
              <a:rPr lang="en-US" dirty="0"/>
              <a:t>Resident Refusal</a:t>
            </a:r>
          </a:p>
          <a:p>
            <a:r>
              <a:rPr lang="en-US" dirty="0"/>
              <a:t>Change in Status or Condition</a:t>
            </a:r>
          </a:p>
          <a:p>
            <a:endParaRPr lang="en-US" dirty="0"/>
          </a:p>
          <a:p>
            <a:endParaRPr lang="en-US" dirty="0"/>
          </a:p>
          <a:p>
            <a:r>
              <a:rPr lang="en-US" dirty="0"/>
              <a:t>What is our Facility Response ?  What does the PASARR process require us to do?  Discuss</a:t>
            </a:r>
          </a:p>
          <a:p>
            <a:endParaRPr lang="en-US" dirty="0"/>
          </a:p>
          <a:p>
            <a:r>
              <a:rPr lang="en-US" dirty="0"/>
              <a:t>Document</a:t>
            </a:r>
            <a:r>
              <a:rPr lang="en-US" baseline="0" dirty="0"/>
              <a:t>, Assess, Care Plan and Document.  </a:t>
            </a:r>
          </a:p>
          <a:p>
            <a:endParaRPr lang="en-US" baseline="0" dirty="0"/>
          </a:p>
          <a:p>
            <a:r>
              <a:rPr lang="en-US" baseline="0" dirty="0"/>
              <a:t>Remember the reporting requirements to state PASARR representative as indicated in the policy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17</a:t>
            </a:fld>
            <a:endParaRPr lang="en-US"/>
          </a:p>
        </p:txBody>
      </p:sp>
    </p:spTree>
    <p:extLst>
      <p:ext uri="{BB962C8B-B14F-4D97-AF65-F5344CB8AC3E}">
        <p14:creationId xmlns:p14="http://schemas.microsoft.com/office/powerpoint/2010/main" val="2050794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final step in our process is how we monitor the effectiveness of our PASARR process</a:t>
            </a:r>
          </a:p>
          <a:p>
            <a:endParaRPr lang="en-US" baseline="0" dirty="0"/>
          </a:p>
          <a:p>
            <a:r>
              <a:rPr lang="en-US" baseline="0" dirty="0"/>
              <a:t>Discuss with the team and review roles and responsibilities as well </a:t>
            </a:r>
          </a:p>
          <a:p>
            <a:endParaRPr lang="en-US" baseline="0" dirty="0"/>
          </a:p>
          <a:p>
            <a:r>
              <a:rPr lang="en-US" dirty="0"/>
              <a:t>Admission Process</a:t>
            </a:r>
          </a:p>
          <a:p>
            <a:r>
              <a:rPr lang="en-US" dirty="0"/>
              <a:t>Annual PASARR Process </a:t>
            </a:r>
          </a:p>
          <a:p>
            <a:r>
              <a:rPr lang="en-US" dirty="0"/>
              <a:t>Resident Interviews</a:t>
            </a:r>
          </a:p>
          <a:p>
            <a:r>
              <a:rPr lang="en-US" dirty="0"/>
              <a:t>Resident Council</a:t>
            </a:r>
          </a:p>
          <a:p>
            <a:r>
              <a:rPr lang="en-US" dirty="0"/>
              <a:t>Problem/Concern Process</a:t>
            </a:r>
          </a:p>
          <a:p>
            <a:r>
              <a:rPr lang="en-US" dirty="0"/>
              <a:t>Observations</a:t>
            </a:r>
          </a:p>
          <a:p>
            <a:r>
              <a:rPr lang="en-US" dirty="0"/>
              <a:t>QAPI</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18</a:t>
            </a:fld>
            <a:endParaRPr lang="en-US"/>
          </a:p>
        </p:txBody>
      </p:sp>
    </p:spTree>
    <p:extLst>
      <p:ext uri="{BB962C8B-B14F-4D97-AF65-F5344CB8AC3E}">
        <p14:creationId xmlns:p14="http://schemas.microsoft.com/office/powerpoint/2010/main" val="2442821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with</a:t>
            </a:r>
            <a:r>
              <a:rPr lang="en-US" baseline="0" dirty="0"/>
              <a:t> the group</a:t>
            </a:r>
          </a:p>
          <a:p>
            <a:endParaRPr lang="en-US" baseline="0" dirty="0"/>
          </a:p>
          <a:p>
            <a:endParaRPr lang="en-US" dirty="0"/>
          </a:p>
          <a:p>
            <a:r>
              <a:rPr lang="en-US" dirty="0"/>
              <a:t>Our response to these updated regulations includes:</a:t>
            </a:r>
          </a:p>
          <a:p>
            <a:endParaRPr lang="en-US" dirty="0"/>
          </a:p>
          <a:p>
            <a:r>
              <a:rPr lang="en-US" dirty="0"/>
              <a:t>Understand</a:t>
            </a:r>
            <a:r>
              <a:rPr lang="en-US" baseline="0" dirty="0"/>
              <a:t> – understanding the new regulations and our PASARR policy.  Todays training will walk us through the changes and our roles and responsibilities. </a:t>
            </a:r>
          </a:p>
          <a:p>
            <a:r>
              <a:rPr lang="en-US" baseline="0" dirty="0"/>
              <a:t>Inform – how we will inform our residents and the appropriate individuals of PASARR level I and II determinations as well as need for specialized services</a:t>
            </a:r>
          </a:p>
          <a:p>
            <a:r>
              <a:rPr lang="en-US" baseline="0" dirty="0"/>
              <a:t>Limitations and Concerns – we will discuss how we handle any limitations and concerns</a:t>
            </a:r>
          </a:p>
          <a:p>
            <a:r>
              <a:rPr lang="en-US" baseline="0" dirty="0"/>
              <a:t>Monitor – we will monitor our policy via our QAPI program as applicable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19</a:t>
            </a:fld>
            <a:endParaRPr lang="en-US"/>
          </a:p>
        </p:txBody>
      </p:sp>
    </p:spTree>
    <p:extLst>
      <p:ext uri="{BB962C8B-B14F-4D97-AF65-F5344CB8AC3E}">
        <p14:creationId xmlns:p14="http://schemas.microsoft.com/office/powerpoint/2010/main" val="280701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objectives</a:t>
            </a:r>
            <a:r>
              <a:rPr lang="en-US" baseline="0" dirty="0"/>
              <a:t> of today’s training.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a:t>
            </a:fld>
            <a:endParaRPr lang="en-US"/>
          </a:p>
        </p:txBody>
      </p:sp>
    </p:spTree>
    <p:extLst>
      <p:ext uri="{BB962C8B-B14F-4D97-AF65-F5344CB8AC3E}">
        <p14:creationId xmlns:p14="http://schemas.microsoft.com/office/powerpoint/2010/main" val="3791925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20</a:t>
            </a:fld>
            <a:endParaRPr lang="en-US"/>
          </a:p>
        </p:txBody>
      </p:sp>
    </p:spTree>
    <p:extLst>
      <p:ext uri="{BB962C8B-B14F-4D97-AF65-F5344CB8AC3E}">
        <p14:creationId xmlns:p14="http://schemas.microsoft.com/office/powerpoint/2010/main" val="730494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A1A54-E777-4EF1-B51C-A307AA47CB5F}" type="slidenum">
              <a:rPr lang="en-US" smtClean="0"/>
              <a:t>21</a:t>
            </a:fld>
            <a:endParaRPr lang="en-US"/>
          </a:p>
        </p:txBody>
      </p:sp>
    </p:spTree>
    <p:extLst>
      <p:ext uri="{BB962C8B-B14F-4D97-AF65-F5344CB8AC3E}">
        <p14:creationId xmlns:p14="http://schemas.microsoft.com/office/powerpoint/2010/main" val="353231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purposes of this education, we will refer to the regulations for the new resident visitation</a:t>
            </a:r>
            <a:r>
              <a:rPr lang="en-US" baseline="0" dirty="0"/>
              <a:t> rights and access 24/7.</a:t>
            </a:r>
          </a:p>
          <a:p>
            <a:endParaRPr lang="en-US" dirty="0"/>
          </a:p>
          <a:p>
            <a:r>
              <a:rPr lang="en-US" dirty="0"/>
              <a:t>Nursing homes that accept payments from Medicare and Medicaid must meet minimum standards for the</a:t>
            </a:r>
            <a:r>
              <a:rPr lang="en-US" baseline="0" dirty="0"/>
              <a:t> quality of the care and services they provide.  Today’s training will discuss the updated federal regulations related to abuse.  </a:t>
            </a:r>
          </a:p>
          <a:p>
            <a:endParaRPr lang="en-US" baseline="0" dirty="0"/>
          </a:p>
          <a:p>
            <a:r>
              <a:rPr lang="en-US" baseline="0" dirty="0"/>
              <a:t>The federal regulations were rewritten in 2016 for the first time since 1991 – the updates were completed in order to modernize the language and reflect changes that have happened in care, resident populations and quality standards.</a:t>
            </a:r>
          </a:p>
          <a:p>
            <a:endParaRPr lang="en-US" baseline="0" dirty="0"/>
          </a:p>
          <a:p>
            <a:r>
              <a:rPr lang="en-US" baseline="0" dirty="0"/>
              <a:t>The changes are being called the “Mega-Rule” because there are over 700 pages of regulations. There are three phases of implementation: Phase 1 was effective November 28, 2016, phase 2 is effective November 28, 2017 and phase 3 is effective on November 28, 2019.</a:t>
            </a:r>
          </a:p>
          <a:p>
            <a:endParaRPr lang="en-US" baseline="0" dirty="0"/>
          </a:p>
          <a:p>
            <a:r>
              <a:rPr lang="en-US" baseline="0" dirty="0"/>
              <a:t>Today we will review the changes made to the federal regulations about the residents’ visitation rights and access to visitors anytime, any day.  . There are changes in the definitions of some words, new access rights added to the overall visitation policy for our facility. </a:t>
            </a:r>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3</a:t>
            </a:fld>
            <a:endParaRPr lang="en-US"/>
          </a:p>
        </p:txBody>
      </p:sp>
    </p:spTree>
    <p:extLst>
      <p:ext uri="{BB962C8B-B14F-4D97-AF65-F5344CB8AC3E}">
        <p14:creationId xmlns:p14="http://schemas.microsoft.com/office/powerpoint/2010/main" val="3542256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regulation</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Today facility's are really expected to meet the individualized, person centered needs of each individually – not only clinical, social, psycho social aspects of their live.  Person centered approach means that we are not just there for their clinical needs – we are there for all of their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PASARR regulation requires us to make sure that we review our admission and preadmission process and ensure that we do not admit individuals with a serious mental disorder, </a:t>
            </a:r>
            <a:r>
              <a:rPr lang="en-US" sz="1200" kern="1200" baseline="0" dirty="0" err="1">
                <a:solidFill>
                  <a:schemeClr val="tx1"/>
                </a:solidFill>
                <a:effectLst/>
                <a:latin typeface="+mn-lt"/>
                <a:ea typeface="+mn-ea"/>
                <a:cs typeface="+mn-cs"/>
              </a:rPr>
              <a:t>illlectual</a:t>
            </a:r>
            <a:r>
              <a:rPr lang="en-US" sz="1200" kern="1200" baseline="0" dirty="0">
                <a:solidFill>
                  <a:schemeClr val="tx1"/>
                </a:solidFill>
                <a:effectLst/>
                <a:latin typeface="+mn-lt"/>
                <a:ea typeface="+mn-ea"/>
                <a:cs typeface="+mn-cs"/>
              </a:rPr>
              <a:t> disease or related conditions unless the appropriate screening process is completed and the overall determination by the state approves the admission.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We will quickly review the regulation and then discuss our facility’s response to the regulation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4</a:t>
            </a:fld>
            <a:endParaRPr lang="en-US"/>
          </a:p>
        </p:txBody>
      </p:sp>
    </p:spTree>
    <p:extLst>
      <p:ext uri="{BB962C8B-B14F-4D97-AF65-F5344CB8AC3E}">
        <p14:creationId xmlns:p14="http://schemas.microsoft.com/office/powerpoint/2010/main" val="87620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regulation</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Today facility's are really expected to meet the individualized, person centered needs of each individually – not only clinical, social, psycho social aspects of their live.  Person centered approach means that we are not just there for their clinical needs – we are there for all of their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Allowing access to visitors is key and critical to promoting a healthy psycho social environment for all of our residents.  No longer should there be visiting hours or restrictions – we need to allow access for visitors, who the resident consent to, when they would like to see them – just as if they were in their own home.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regulations state</a:t>
            </a:r>
            <a:r>
              <a:rPr lang="en-US" sz="1200" kern="1200" baseline="0" dirty="0">
                <a:solidFill>
                  <a:schemeClr val="tx1"/>
                </a:solidFill>
                <a:effectLst/>
                <a:latin typeface="+mn-lt"/>
                <a:ea typeface="+mn-ea"/>
                <a:cs typeface="+mn-cs"/>
              </a:rPr>
              <a:t> that t</a:t>
            </a:r>
            <a:r>
              <a:rPr lang="en-US" sz="1200" kern="1200" dirty="0">
                <a:solidFill>
                  <a:schemeClr val="tx1"/>
                </a:solidFill>
                <a:effectLst/>
                <a:latin typeface="+mn-lt"/>
                <a:ea typeface="+mn-ea"/>
                <a:cs typeface="+mn-cs"/>
              </a:rPr>
              <a:t>he facility must have written policies and procedures regarding the visitation rights of residents, including those setting forth any clinically necessary or reasonable restriction or limitation or safety restriction or limitation, when such limitations may apply consistent with the requirements of this subpart, that the facility may need to place on such rights and the reasons for the clinical or safety restriction or limitation</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a:p>
            <a:endParaRPr lang="en-US" dirty="0"/>
          </a:p>
          <a:p>
            <a:r>
              <a:rPr lang="en-US" dirty="0"/>
              <a:t>So  - our facility</a:t>
            </a:r>
            <a:r>
              <a:rPr lang="en-US" baseline="0" dirty="0"/>
              <a:t> has updated its policy to include that we </a:t>
            </a:r>
            <a:r>
              <a:rPr lang="en-US" sz="1200" kern="1200" dirty="0">
                <a:solidFill>
                  <a:schemeClr val="tx1"/>
                </a:solidFill>
                <a:effectLst/>
                <a:latin typeface="+mn-lt"/>
                <a:ea typeface="+mn-ea"/>
                <a:cs typeface="+mn-cs"/>
              </a:rPr>
              <a:t>promote and support a resident centered approach to care.  Our policy defines and sets expectations regarding persons visiting residents and to recognize our commitment to provide visitation in accordance with our non-discrimination policy, which provides access without regard to race, color, sex, national origin, disability, age, religion, marital status, citizenship, gender identity, gender identity, sexual orientation, and/or other legally protected classifications.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5</a:t>
            </a:fld>
            <a:endParaRPr lang="en-US"/>
          </a:p>
        </p:txBody>
      </p:sp>
    </p:spTree>
    <p:extLst>
      <p:ext uri="{BB962C8B-B14F-4D97-AF65-F5344CB8AC3E}">
        <p14:creationId xmlns:p14="http://schemas.microsoft.com/office/powerpoint/2010/main" val="244172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regulation</a:t>
            </a:r>
            <a:r>
              <a:rPr lang="en-US" baseline="0" dirty="0"/>
              <a:t> continues </a:t>
            </a:r>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6</a:t>
            </a:fld>
            <a:endParaRPr lang="en-US"/>
          </a:p>
        </p:txBody>
      </p:sp>
    </p:spTree>
    <p:extLst>
      <p:ext uri="{BB962C8B-B14F-4D97-AF65-F5344CB8AC3E}">
        <p14:creationId xmlns:p14="http://schemas.microsoft.com/office/powerpoint/2010/main" val="241019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regulation</a:t>
            </a:r>
            <a:r>
              <a:rPr lang="en-US" sz="1200" kern="1200" baseline="0" dirty="0">
                <a:solidFill>
                  <a:schemeClr val="tx1"/>
                </a:solidFill>
                <a:effectLst/>
                <a:latin typeface="+mn-lt"/>
                <a:ea typeface="+mn-ea"/>
                <a:cs typeface="+mn-cs"/>
              </a:rPr>
              <a:t>  related to the screening process and a facilities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Mental disorder </a:t>
            </a:r>
            <a:r>
              <a:rPr lang="en-US" dirty="0"/>
              <a:t>as unless the State mental health authority has determined, based on an independent physical and mental evaluation performed by a person or entity other than the State mental health authority, prior to admission, (A) That, because of the physical and mental condition of the individual, the individual requires the level of services provided by a nursing facility; and (B) If the individual requires such level of services, whether the individual requires specialized services;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7</a:t>
            </a:fld>
            <a:endParaRPr lang="en-US"/>
          </a:p>
        </p:txBody>
      </p:sp>
    </p:spTree>
    <p:extLst>
      <p:ext uri="{BB962C8B-B14F-4D97-AF65-F5344CB8AC3E}">
        <p14:creationId xmlns:p14="http://schemas.microsoft.com/office/powerpoint/2010/main" val="2689285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regulation</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dirty="0"/>
              <a:t>ID – or Intellectual Disability </a:t>
            </a:r>
          </a:p>
          <a:p>
            <a:r>
              <a:rPr lang="en-US" dirty="0">
                <a:solidFill>
                  <a:srgbClr val="FF0000"/>
                </a:solidFill>
              </a:rPr>
              <a:t>Intellectual disability,</a:t>
            </a:r>
            <a:r>
              <a:rPr lang="en-US" dirty="0"/>
              <a:t> as defined in paragraph (k)(3)(ii) of this section, unless the State intellectual disability or developmental disability authority has determined prior to admission—</a:t>
            </a:r>
          </a:p>
          <a:p>
            <a:r>
              <a:rPr lang="en-US" dirty="0"/>
              <a:t>(A) That, because of the physical and mental condition of the individual, the individual requires the level of services provided by a nursing facility; and</a:t>
            </a:r>
          </a:p>
          <a:p>
            <a:r>
              <a:rPr lang="en-US" dirty="0"/>
              <a:t>(B) If the individual requires such level of services, whether the individual requires specialized services for intellectual disability.</a:t>
            </a:r>
          </a:p>
          <a:p>
            <a:endParaRPr lang="en-US" dirty="0"/>
          </a:p>
          <a:p>
            <a:r>
              <a:rPr lang="en-US" dirty="0"/>
              <a:t>(2) </a:t>
            </a:r>
            <a:r>
              <a:rPr lang="en-US" i="1" dirty="0"/>
              <a:t>Exceptions. </a:t>
            </a:r>
            <a:r>
              <a:rPr lang="en-US" dirty="0"/>
              <a:t>For purposes of this</a:t>
            </a:r>
          </a:p>
          <a:p>
            <a:r>
              <a:rPr lang="en-US" dirty="0"/>
              <a:t>section—</a:t>
            </a:r>
          </a:p>
          <a:p>
            <a:r>
              <a:rPr lang="en-US" dirty="0"/>
              <a:t>(</a:t>
            </a:r>
            <a:r>
              <a:rPr lang="en-US" dirty="0" err="1"/>
              <a:t>i</a:t>
            </a:r>
            <a:r>
              <a:rPr lang="en-US" dirty="0"/>
              <a:t>) The preadmission screening program under paragraph (k)(1) of this section need not provide for determinations in the case of the readmission to a nursing facility of an individual who, after being admitted to the nursing facility, was transferred for care in a hospital.</a:t>
            </a:r>
          </a:p>
          <a:p>
            <a:r>
              <a:rPr lang="en-US" dirty="0"/>
              <a:t>(ii) The State may choose not to apply the preadmission screening program under paragraph (k)(1) of this section to</a:t>
            </a:r>
          </a:p>
          <a:p>
            <a:r>
              <a:rPr lang="en-US" dirty="0"/>
              <a:t>the admission to a nursing facility of an individual—</a:t>
            </a:r>
          </a:p>
          <a:p>
            <a:r>
              <a:rPr lang="en-US" dirty="0"/>
              <a:t>Who is admitted to the facility directly from a hospital after receiving acute inpatient care at the hospital,</a:t>
            </a:r>
          </a:p>
          <a:p>
            <a:r>
              <a:rPr lang="en-US" dirty="0"/>
              <a:t>(B) Who requires nursing facility services for the condition for which the individual received care in the hospital,</a:t>
            </a:r>
          </a:p>
          <a:p>
            <a:r>
              <a:rPr lang="en-US" dirty="0"/>
              <a:t>and</a:t>
            </a:r>
          </a:p>
          <a:p>
            <a:r>
              <a:rPr lang="en-US" dirty="0"/>
              <a:t>(C) Whose attending physician has certified, before admission to the facility that the individual is likely to require less than 30 days of nursing facility services.</a:t>
            </a:r>
          </a:p>
          <a:p>
            <a:endParaRPr lang="en-US" dirty="0"/>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8</a:t>
            </a:fld>
            <a:endParaRPr lang="en-US"/>
          </a:p>
        </p:txBody>
      </p:sp>
    </p:spTree>
    <p:extLst>
      <p:ext uri="{BB962C8B-B14F-4D97-AF65-F5344CB8AC3E}">
        <p14:creationId xmlns:p14="http://schemas.microsoft.com/office/powerpoint/2010/main" val="3409523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response to these updated regulations includes:</a:t>
            </a:r>
          </a:p>
          <a:p>
            <a:endParaRPr lang="en-US" dirty="0"/>
          </a:p>
          <a:p>
            <a:r>
              <a:rPr lang="en-US" dirty="0"/>
              <a:t>Understand</a:t>
            </a:r>
            <a:r>
              <a:rPr lang="en-US" baseline="0" dirty="0"/>
              <a:t> – understanding the new regulations and our PASARR policy.  Todays training will walk us through the changes and our roles and responsibilities. </a:t>
            </a:r>
          </a:p>
          <a:p>
            <a:r>
              <a:rPr lang="en-US" baseline="0" dirty="0"/>
              <a:t>Inform – how we will inform our residents and the appropriate individuals of PASARR level I and II determinations as well as need for specialized services</a:t>
            </a:r>
          </a:p>
          <a:p>
            <a:r>
              <a:rPr lang="en-US" baseline="0" dirty="0"/>
              <a:t>Limitations and Concerns – we will discuss how we handle any limitations and concerns</a:t>
            </a:r>
          </a:p>
          <a:p>
            <a:r>
              <a:rPr lang="en-US" baseline="0" dirty="0"/>
              <a:t>Monitor – we will monitor our policy via our QAPI program as applicable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9</a:t>
            </a:fld>
            <a:endParaRPr lang="en-US"/>
          </a:p>
        </p:txBody>
      </p:sp>
    </p:spTree>
    <p:extLst>
      <p:ext uri="{BB962C8B-B14F-4D97-AF65-F5344CB8AC3E}">
        <p14:creationId xmlns:p14="http://schemas.microsoft.com/office/powerpoint/2010/main" val="3710634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457200" y="6356350"/>
            <a:ext cx="5943600" cy="365125"/>
          </a:xfrm>
        </p:spPr>
        <p:txBody>
          <a:bodyPr/>
          <a:lstStyle>
            <a:lvl1pPr>
              <a:defRPr sz="800" baseline="0">
                <a:latin typeface="Calibri" panose="020F0502020204030204" pitchFamily="34" charset="0"/>
              </a:defRPr>
            </a:lvl1pPr>
          </a:lstStyle>
          <a:p>
            <a:r>
              <a:rPr lang="en-US" dirty="0"/>
              <a:t>This document is for general informational purposes only.  </a:t>
            </a:r>
          </a:p>
          <a:p>
            <a:r>
              <a:rPr lang="en-US" dirty="0"/>
              <a:t>It does not represent legal advice nor relied upon as supporting documentation or advice with CMS or other regulatory entities.</a:t>
            </a:r>
          </a:p>
          <a:p>
            <a:r>
              <a:rPr lang="en-US" dirty="0"/>
              <a:t>© Pathway Health Services, Inc. – All Rights Reserved – Copy with Permission Only - Requirements of Participation P&amp;P Manual 2017</a:t>
            </a:r>
          </a:p>
          <a:p>
            <a:endParaRPr lang="en-US" dirty="0">
              <a:solidFill>
                <a:prstClr val="black"/>
              </a:solidFill>
            </a:endParaRPr>
          </a:p>
        </p:txBody>
      </p:sp>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2/21/2017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2/21/2017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28600" y="6013287"/>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36801-8505-4C0E-A75F-6C61E9D43F90}" type="datetimeFigureOut">
              <a:rPr lang="en-US" smtClean="0">
                <a:solidFill>
                  <a:prstClr val="black"/>
                </a:solidFill>
              </a:rPr>
              <a:pPr/>
              <a:t>2/21/2017</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2/21/2017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B36801-8505-4C0E-A75F-6C61E9D43F90}" type="datetimeFigureOut">
              <a:rPr lang="en-US" smtClean="0">
                <a:solidFill>
                  <a:prstClr val="black"/>
                </a:solidFill>
              </a:rPr>
              <a:pPr/>
              <a:t>2/21/2017</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B36801-8505-4C0E-A75F-6C61E9D43F90}" type="datetimeFigureOut">
              <a:rPr lang="en-US" smtClean="0">
                <a:solidFill>
                  <a:prstClr val="black"/>
                </a:solidFill>
              </a:rPr>
              <a:pPr/>
              <a:t>2/21/2017</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36801-8505-4C0E-A75F-6C61E9D43F90}" type="datetimeFigureOut">
              <a:rPr lang="en-US" smtClean="0">
                <a:solidFill>
                  <a:prstClr val="black"/>
                </a:solidFill>
              </a:rPr>
              <a:pPr/>
              <a:t>2/21/2017</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2/21/2017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B36801-8505-4C0E-A75F-6C61E9D43F90}" type="datetimeFigureOut">
              <a:rPr lang="en-US" smtClean="0">
                <a:solidFill>
                  <a:prstClr val="black"/>
                </a:solidFill>
              </a:rPr>
              <a:pPr/>
              <a:t>2/21/2017</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B6B36801-8505-4C0E-A75F-6C61E9D43F90}" type="datetimeFigureOut">
              <a:rPr lang="en-US" smtClean="0">
                <a:solidFill>
                  <a:prstClr val="black"/>
                </a:solidFill>
              </a:rPr>
              <a:pPr/>
              <a:t>2/21/2017</a:t>
            </a:fld>
            <a:endParaRPr lang="en-US"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screen">
            <a:extLst>
              <a:ext uri="{28A0092B-C50C-407E-A947-70E740481C1C}">
                <a14:useLocalDpi xmlns:a14="http://schemas.microsoft.com/office/drawing/2010/main"/>
              </a:ext>
            </a:extLst>
          </a:blip>
          <a:stretch>
            <a:fillRect/>
          </a:stretch>
        </p:blipFill>
        <p:spPr>
          <a:xfrm>
            <a:off x="6743700" y="6070579"/>
            <a:ext cx="2209800" cy="650896"/>
          </a:xfrm>
          <a:prstGeom prst="rect">
            <a:avLst/>
          </a:prstGeom>
        </p:spPr>
      </p:pic>
      <p:sp>
        <p:nvSpPr>
          <p:cNvPr id="7" name="TextBox 6"/>
          <p:cNvSpPr txBox="1"/>
          <p:nvPr userDrawn="1"/>
        </p:nvSpPr>
        <p:spPr>
          <a:xfrm>
            <a:off x="2590800" y="625981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 Requirements of Participation P&amp;P Manual 2017</a:t>
            </a:r>
          </a:p>
        </p:txBody>
      </p:sp>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ederalregister.gov/documents/2016/10/04/2016-23503/medicare-and-medicaid-programs-reform-of-requirements-for-long-term-care-facilitie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gpo.gov/fdsys/pkg/CFR-2009-title42-vol5/pdf/CFR-2009-title42-vol5-sec483-100.pdf" TargetMode="External"/><Relationship Id="rId4" Type="http://schemas.openxmlformats.org/officeDocument/2006/relationships/hyperlink" Target="https://www.cms.gov/Medicare/Provider-Enrollment-and-Certification/SurveyCertificationGenInfo/Downloads/Survey-and-Cert-Letter-17-07.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fontScale="90000"/>
          </a:bodyPr>
          <a:lstStyle/>
          <a:p>
            <a:r>
              <a:rPr lang="en-US" b="1" dirty="0">
                <a:solidFill>
                  <a:schemeClr val="bg1"/>
                </a:solidFill>
                <a:latin typeface="+mn-lt"/>
              </a:rPr>
              <a:t>PREADMISSION SCREENING AND ANNUAL RESIDENT REVIEW (PASARR) </a:t>
            </a:r>
            <a:endParaRPr lang="en-US" dirty="0">
              <a:solidFill>
                <a:schemeClr val="bg1"/>
              </a:solidFill>
              <a:latin typeface="+mn-lt"/>
            </a:endParaRPr>
          </a:p>
        </p:txBody>
      </p:sp>
      <p:sp>
        <p:nvSpPr>
          <p:cNvPr id="2" name="Subtitle 1"/>
          <p:cNvSpPr>
            <a:spLocks noGrp="1"/>
          </p:cNvSpPr>
          <p:nvPr>
            <p:ph type="subTitle" idx="1"/>
          </p:nvPr>
        </p:nvSpPr>
        <p:spPr>
          <a:xfrm>
            <a:off x="1524000" y="2971800"/>
            <a:ext cx="6400800" cy="914400"/>
          </a:xfrm>
        </p:spPr>
        <p:txBody>
          <a:bodyPr/>
          <a:lstStyle/>
          <a:p>
            <a:r>
              <a:rPr lang="en-US" dirty="0">
                <a:solidFill>
                  <a:schemeClr val="bg1"/>
                </a:solidFill>
                <a:latin typeface="+mj-lt"/>
              </a:rPr>
              <a:t>Interdisciplinary Team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7374"/>
            <a:ext cx="8229600" cy="1143000"/>
          </a:xfrm>
        </p:spPr>
        <p:txBody>
          <a:bodyPr/>
          <a:lstStyle/>
          <a:p>
            <a:r>
              <a:rPr lang="en-US" dirty="0"/>
              <a:t>Understand – Definitions </a:t>
            </a:r>
          </a:p>
        </p:txBody>
      </p:sp>
      <p:sp>
        <p:nvSpPr>
          <p:cNvPr id="3" name="Content Placeholder 2"/>
          <p:cNvSpPr>
            <a:spLocks noGrp="1"/>
          </p:cNvSpPr>
          <p:nvPr>
            <p:ph idx="1"/>
          </p:nvPr>
        </p:nvSpPr>
        <p:spPr>
          <a:xfrm>
            <a:off x="471948" y="1524000"/>
            <a:ext cx="6233652" cy="4419601"/>
          </a:xfrm>
        </p:spPr>
        <p:txBody>
          <a:bodyPr>
            <a:normAutofit/>
          </a:bodyPr>
          <a:lstStyle/>
          <a:p>
            <a:r>
              <a:rPr lang="en-US" sz="3600" dirty="0"/>
              <a:t>Mental Illness or Mental Disorder (serious)</a:t>
            </a:r>
          </a:p>
          <a:p>
            <a:pPr lvl="1"/>
            <a:r>
              <a:rPr lang="en-US" sz="3000" dirty="0"/>
              <a:t>Diagnosis</a:t>
            </a:r>
          </a:p>
          <a:p>
            <a:pPr lvl="1"/>
            <a:r>
              <a:rPr lang="en-US" sz="3000" dirty="0"/>
              <a:t>Level of Impairment</a:t>
            </a:r>
          </a:p>
          <a:p>
            <a:pPr lvl="1"/>
            <a:r>
              <a:rPr lang="en-US" sz="3000" dirty="0"/>
              <a:t>Duration of Illness </a:t>
            </a:r>
          </a:p>
          <a:p>
            <a:pPr lvl="1"/>
            <a:endParaRPr lang="en-US" sz="3000" dirty="0"/>
          </a:p>
          <a:p>
            <a:pPr marL="0" indent="0">
              <a:buNone/>
            </a:pP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8292" y="1905000"/>
            <a:ext cx="2033016" cy="3048000"/>
          </a:xfrm>
          <a:prstGeom prst="rect">
            <a:avLst/>
          </a:prstGeom>
        </p:spPr>
      </p:pic>
    </p:spTree>
    <p:extLst>
      <p:ext uri="{BB962C8B-B14F-4D97-AF65-F5344CB8AC3E}">
        <p14:creationId xmlns:p14="http://schemas.microsoft.com/office/powerpoint/2010/main" val="3445868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7374"/>
            <a:ext cx="8229600" cy="1143000"/>
          </a:xfrm>
        </p:spPr>
        <p:txBody>
          <a:bodyPr/>
          <a:lstStyle/>
          <a:p>
            <a:r>
              <a:rPr lang="en-US" dirty="0"/>
              <a:t>Understand – Definitions</a:t>
            </a:r>
          </a:p>
        </p:txBody>
      </p:sp>
      <p:sp>
        <p:nvSpPr>
          <p:cNvPr id="3" name="Content Placeholder 2"/>
          <p:cNvSpPr>
            <a:spLocks noGrp="1"/>
          </p:cNvSpPr>
          <p:nvPr>
            <p:ph idx="1"/>
          </p:nvPr>
        </p:nvSpPr>
        <p:spPr>
          <a:xfrm>
            <a:off x="471948" y="1524000"/>
            <a:ext cx="6081252" cy="4495801"/>
          </a:xfrm>
        </p:spPr>
        <p:txBody>
          <a:bodyPr>
            <a:normAutofit/>
          </a:bodyPr>
          <a:lstStyle/>
          <a:p>
            <a:r>
              <a:rPr lang="en-US" sz="3600" dirty="0"/>
              <a:t>Serious Mental Disorder</a:t>
            </a:r>
          </a:p>
          <a:p>
            <a:pPr lvl="1"/>
            <a:r>
              <a:rPr lang="en-US" sz="3000" dirty="0"/>
              <a:t>Diagnosis </a:t>
            </a:r>
          </a:p>
          <a:p>
            <a:pPr lvl="2"/>
            <a:r>
              <a:rPr lang="en-US" sz="2600" dirty="0"/>
              <a:t>Examples</a:t>
            </a:r>
          </a:p>
          <a:p>
            <a:pPr lvl="1"/>
            <a:r>
              <a:rPr lang="en-US" sz="3000" dirty="0"/>
              <a:t>Not primary diagnosis of dementia</a:t>
            </a:r>
          </a:p>
          <a:p>
            <a:pPr lvl="1"/>
            <a:endParaRPr lang="en-US" sz="3000"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200" y="2022987"/>
            <a:ext cx="2033016" cy="3048000"/>
          </a:xfrm>
          <a:prstGeom prst="rect">
            <a:avLst/>
          </a:prstGeom>
        </p:spPr>
      </p:pic>
    </p:spTree>
    <p:extLst>
      <p:ext uri="{BB962C8B-B14F-4D97-AF65-F5344CB8AC3E}">
        <p14:creationId xmlns:p14="http://schemas.microsoft.com/office/powerpoint/2010/main" val="175102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7374"/>
            <a:ext cx="8229600" cy="1143000"/>
          </a:xfrm>
        </p:spPr>
        <p:txBody>
          <a:bodyPr/>
          <a:lstStyle/>
          <a:p>
            <a:r>
              <a:rPr lang="en-US" dirty="0"/>
              <a:t>Understand – Definitions</a:t>
            </a:r>
          </a:p>
        </p:txBody>
      </p:sp>
      <p:sp>
        <p:nvSpPr>
          <p:cNvPr id="3" name="Content Placeholder 2"/>
          <p:cNvSpPr>
            <a:spLocks noGrp="1"/>
          </p:cNvSpPr>
          <p:nvPr>
            <p:ph idx="1"/>
          </p:nvPr>
        </p:nvSpPr>
        <p:spPr>
          <a:xfrm>
            <a:off x="471948" y="1524000"/>
            <a:ext cx="6081252" cy="4495801"/>
          </a:xfrm>
        </p:spPr>
        <p:txBody>
          <a:bodyPr>
            <a:normAutofit/>
          </a:bodyPr>
          <a:lstStyle/>
          <a:p>
            <a:r>
              <a:rPr lang="en-US" sz="3600" dirty="0"/>
              <a:t>Serious Mental Disorder</a:t>
            </a:r>
          </a:p>
          <a:p>
            <a:pPr lvl="1"/>
            <a:r>
              <a:rPr lang="en-US" sz="3000" dirty="0"/>
              <a:t>Interpersonal Functioning</a:t>
            </a:r>
          </a:p>
          <a:p>
            <a:pPr lvl="1"/>
            <a:r>
              <a:rPr lang="en-US" sz="3000" dirty="0"/>
              <a:t>Concentration, persistence and pace</a:t>
            </a:r>
          </a:p>
          <a:p>
            <a:pPr lvl="1"/>
            <a:r>
              <a:rPr lang="en-US" sz="3000" dirty="0"/>
              <a:t>Adaptation to change</a:t>
            </a:r>
          </a:p>
          <a:p>
            <a:r>
              <a:rPr lang="en-US" sz="3400" dirty="0"/>
              <a:t>Duration of Illness </a:t>
            </a:r>
          </a:p>
          <a:p>
            <a:pPr lvl="1"/>
            <a:endParaRPr lang="en-US" sz="3000" dirty="0"/>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200" y="2022987"/>
            <a:ext cx="2033016" cy="3048000"/>
          </a:xfrm>
          <a:prstGeom prst="rect">
            <a:avLst/>
          </a:prstGeom>
        </p:spPr>
      </p:pic>
    </p:spTree>
    <p:extLst>
      <p:ext uri="{BB962C8B-B14F-4D97-AF65-F5344CB8AC3E}">
        <p14:creationId xmlns:p14="http://schemas.microsoft.com/office/powerpoint/2010/main" val="39838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131507"/>
            <a:ext cx="8229600" cy="1143000"/>
          </a:xfrm>
        </p:spPr>
        <p:txBody>
          <a:bodyPr/>
          <a:lstStyle/>
          <a:p>
            <a:r>
              <a:rPr lang="en-US" dirty="0"/>
              <a:t>Understand – Definitions </a:t>
            </a:r>
          </a:p>
        </p:txBody>
      </p:sp>
      <p:sp>
        <p:nvSpPr>
          <p:cNvPr id="3" name="Content Placeholder 2"/>
          <p:cNvSpPr>
            <a:spLocks noGrp="1"/>
          </p:cNvSpPr>
          <p:nvPr>
            <p:ph idx="1"/>
          </p:nvPr>
        </p:nvSpPr>
        <p:spPr>
          <a:xfrm>
            <a:off x="471948" y="1524000"/>
            <a:ext cx="6081252" cy="4495801"/>
          </a:xfrm>
        </p:spPr>
        <p:txBody>
          <a:bodyPr>
            <a:normAutofit/>
          </a:bodyPr>
          <a:lstStyle/>
          <a:p>
            <a:r>
              <a:rPr lang="en-US" sz="3600" dirty="0"/>
              <a:t>Intellectual Disability (ID)</a:t>
            </a:r>
          </a:p>
          <a:p>
            <a:pPr lvl="1"/>
            <a:r>
              <a:rPr lang="en-US" sz="3600" dirty="0"/>
              <a:t>MR</a:t>
            </a:r>
          </a:p>
          <a:p>
            <a:r>
              <a:rPr lang="en-US" sz="3600" dirty="0"/>
              <a:t>Related Conditions</a:t>
            </a:r>
          </a:p>
          <a:p>
            <a:pPr lvl="1"/>
            <a:r>
              <a:rPr lang="en-US" sz="3600" dirty="0"/>
              <a:t>Limitations in 3 or more major life activities </a:t>
            </a:r>
          </a:p>
          <a:p>
            <a:pPr marL="457200" lvl="1" indent="0">
              <a:buNone/>
            </a:pPr>
            <a:endParaRPr lang="en-US" sz="3600" dirty="0"/>
          </a:p>
          <a:p>
            <a:pPr lvl="1"/>
            <a:endParaRPr lang="en-US" sz="3600" dirty="0"/>
          </a:p>
          <a:p>
            <a:endParaRPr lang="en-US" sz="36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3200" y="2022987"/>
            <a:ext cx="2033016" cy="3048000"/>
          </a:xfrm>
          <a:prstGeom prst="rect">
            <a:avLst/>
          </a:prstGeom>
        </p:spPr>
      </p:pic>
    </p:spTree>
    <p:extLst>
      <p:ext uri="{BB962C8B-B14F-4D97-AF65-F5344CB8AC3E}">
        <p14:creationId xmlns:p14="http://schemas.microsoft.com/office/powerpoint/2010/main" val="157992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948" y="7374"/>
            <a:ext cx="8229600" cy="1143000"/>
          </a:xfrm>
        </p:spPr>
        <p:txBody>
          <a:bodyPr/>
          <a:lstStyle/>
          <a:p>
            <a:r>
              <a:rPr lang="en-US" dirty="0"/>
              <a:t>Inform– PASARR Overview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7581434"/>
              </p:ext>
            </p:extLst>
          </p:nvPr>
        </p:nvGraphicFramePr>
        <p:xfrm>
          <a:off x="76200" y="1524000"/>
          <a:ext cx="8839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553200" y="1064180"/>
            <a:ext cx="2138149" cy="369332"/>
          </a:xfrm>
          <a:prstGeom prst="rect">
            <a:avLst/>
          </a:prstGeom>
          <a:noFill/>
        </p:spPr>
        <p:txBody>
          <a:bodyPr wrap="none" rtlCol="0">
            <a:spAutoFit/>
          </a:bodyPr>
          <a:lstStyle/>
          <a:p>
            <a:r>
              <a:rPr lang="en-US" b="1" dirty="0">
                <a:solidFill>
                  <a:srgbClr val="FF0000"/>
                </a:solidFill>
              </a:rPr>
              <a:t>Ok to Admit to NF</a:t>
            </a:r>
          </a:p>
        </p:txBody>
      </p:sp>
    </p:spTree>
    <p:extLst>
      <p:ext uri="{BB962C8B-B14F-4D97-AF65-F5344CB8AC3E}">
        <p14:creationId xmlns:p14="http://schemas.microsoft.com/office/powerpoint/2010/main" val="1600787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Inform – State Contact </a:t>
            </a:r>
            <a:r>
              <a:rPr lang="en-US" dirty="0" smtClean="0"/>
              <a:t> </a:t>
            </a:r>
            <a:endParaRPr lang="en-US" dirty="0"/>
          </a:p>
        </p:txBody>
      </p:sp>
      <p:sp>
        <p:nvSpPr>
          <p:cNvPr id="3" name="Content Placeholder 2"/>
          <p:cNvSpPr>
            <a:spLocks noGrp="1"/>
          </p:cNvSpPr>
          <p:nvPr>
            <p:ph idx="1"/>
          </p:nvPr>
        </p:nvSpPr>
        <p:spPr>
          <a:xfrm>
            <a:off x="457200" y="1600201"/>
            <a:ext cx="8458200" cy="4191000"/>
          </a:xfrm>
        </p:spPr>
        <p:txBody>
          <a:bodyPr>
            <a:normAutofit/>
          </a:bodyPr>
          <a:lstStyle/>
          <a:p>
            <a:r>
              <a:rPr lang="en-US" dirty="0" smtClean="0">
                <a:solidFill>
                  <a:srgbClr val="FF0000"/>
                </a:solidFill>
              </a:rPr>
              <a:t>CARE (Client Assessment, Referral and Evaluation) office:  785-368-7323</a:t>
            </a:r>
          </a:p>
          <a:p>
            <a:endParaRPr lang="en-US" dirty="0">
              <a:solidFill>
                <a:srgbClr val="FF0000"/>
              </a:solidFill>
            </a:endParaRPr>
          </a:p>
          <a:p>
            <a:r>
              <a:rPr lang="en-US" dirty="0" smtClean="0">
                <a:solidFill>
                  <a:srgbClr val="FF0000"/>
                </a:solidFill>
              </a:rPr>
              <a:t>KDADS at 785-296-4986 and ask to be transferred to the CARE office.</a:t>
            </a:r>
            <a:endParaRPr lang="en-US" dirty="0">
              <a:solidFill>
                <a:srgbClr val="FF0000"/>
              </a:solidFill>
            </a:endParaRPr>
          </a:p>
          <a:p>
            <a:endParaRPr lang="en-US" dirty="0"/>
          </a:p>
        </p:txBody>
      </p:sp>
    </p:spTree>
    <p:extLst>
      <p:ext uri="{BB962C8B-B14F-4D97-AF65-F5344CB8AC3E}">
        <p14:creationId xmlns:p14="http://schemas.microsoft.com/office/powerpoint/2010/main" val="1922286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 – Specialized Services </a:t>
            </a:r>
          </a:p>
        </p:txBody>
      </p:sp>
      <p:sp>
        <p:nvSpPr>
          <p:cNvPr id="3" name="Content Placeholder 2"/>
          <p:cNvSpPr>
            <a:spLocks noGrp="1"/>
          </p:cNvSpPr>
          <p:nvPr>
            <p:ph idx="1"/>
          </p:nvPr>
        </p:nvSpPr>
        <p:spPr>
          <a:xfrm>
            <a:off x="457200" y="1676400"/>
            <a:ext cx="5410200" cy="4449763"/>
          </a:xfrm>
        </p:spPr>
        <p:txBody>
          <a:bodyPr>
            <a:normAutofit/>
          </a:bodyPr>
          <a:lstStyle/>
          <a:p>
            <a:r>
              <a:rPr lang="en-US" dirty="0"/>
              <a:t>Different than </a:t>
            </a:r>
          </a:p>
          <a:p>
            <a:pPr lvl="1"/>
            <a:r>
              <a:rPr lang="en-US" dirty="0"/>
              <a:t>Activities</a:t>
            </a:r>
          </a:p>
          <a:p>
            <a:pPr lvl="1"/>
            <a:r>
              <a:rPr lang="en-US" dirty="0"/>
              <a:t>Restorative</a:t>
            </a:r>
          </a:p>
          <a:p>
            <a:r>
              <a:rPr lang="en-US" dirty="0"/>
              <a:t>Qualified personnel</a:t>
            </a:r>
          </a:p>
          <a:p>
            <a:pPr lvl="1"/>
            <a:r>
              <a:rPr lang="en-US" dirty="0"/>
              <a:t>QIDP/QMHP</a:t>
            </a:r>
          </a:p>
          <a:p>
            <a:r>
              <a:rPr lang="en-US" dirty="0"/>
              <a:t>Internal and External Services </a:t>
            </a:r>
          </a:p>
          <a:p>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4600" y="2743200"/>
            <a:ext cx="2631959" cy="2208213"/>
          </a:xfrm>
          <a:prstGeom prst="rect">
            <a:avLst/>
          </a:prstGeom>
        </p:spPr>
      </p:pic>
    </p:spTree>
    <p:extLst>
      <p:ext uri="{BB962C8B-B14F-4D97-AF65-F5344CB8AC3E}">
        <p14:creationId xmlns:p14="http://schemas.microsoft.com/office/powerpoint/2010/main" val="2161080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 or Obstacle  </a:t>
            </a:r>
          </a:p>
        </p:txBody>
      </p:sp>
      <p:sp>
        <p:nvSpPr>
          <p:cNvPr id="3" name="Content Placeholder 2"/>
          <p:cNvSpPr>
            <a:spLocks noGrp="1"/>
          </p:cNvSpPr>
          <p:nvPr>
            <p:ph idx="1"/>
          </p:nvPr>
        </p:nvSpPr>
        <p:spPr>
          <a:xfrm>
            <a:off x="204359" y="1676400"/>
            <a:ext cx="5715000" cy="4248943"/>
          </a:xfrm>
        </p:spPr>
        <p:txBody>
          <a:bodyPr>
            <a:noAutofit/>
          </a:bodyPr>
          <a:lstStyle/>
          <a:p>
            <a:r>
              <a:rPr lang="en-US" dirty="0"/>
              <a:t>Inability to meet current needs </a:t>
            </a:r>
          </a:p>
          <a:p>
            <a:r>
              <a:rPr lang="en-US" dirty="0"/>
              <a:t>Exacerbation of condition </a:t>
            </a:r>
          </a:p>
          <a:p>
            <a:r>
              <a:rPr lang="en-US" dirty="0"/>
              <a:t>Psychiatric/Psychology Services</a:t>
            </a:r>
          </a:p>
          <a:p>
            <a:r>
              <a:rPr lang="en-US" dirty="0"/>
              <a:t>Resident Refusal</a:t>
            </a:r>
          </a:p>
          <a:p>
            <a:r>
              <a:rPr lang="en-US" dirty="0"/>
              <a:t>Change in Status or Condition</a:t>
            </a:r>
          </a:p>
          <a:p>
            <a:r>
              <a:rPr lang="en-US" dirty="0"/>
              <a:t>Facility Response </a:t>
            </a:r>
          </a:p>
          <a:p>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171" y="3800871"/>
            <a:ext cx="3048856" cy="2033587"/>
          </a:xfrm>
          <a:prstGeom prst="rect">
            <a:avLst/>
          </a:prstGeom>
        </p:spPr>
      </p:pic>
    </p:spTree>
    <p:extLst>
      <p:ext uri="{BB962C8B-B14F-4D97-AF65-F5344CB8AC3E}">
        <p14:creationId xmlns:p14="http://schemas.microsoft.com/office/powerpoint/2010/main" val="2374278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a:t>
            </a:r>
          </a:p>
        </p:txBody>
      </p:sp>
      <p:sp>
        <p:nvSpPr>
          <p:cNvPr id="3" name="Content Placeholder 2"/>
          <p:cNvSpPr>
            <a:spLocks noGrp="1"/>
          </p:cNvSpPr>
          <p:nvPr>
            <p:ph idx="1"/>
          </p:nvPr>
        </p:nvSpPr>
        <p:spPr/>
        <p:txBody>
          <a:bodyPr/>
          <a:lstStyle/>
          <a:p>
            <a:r>
              <a:rPr lang="en-US" dirty="0"/>
              <a:t>Admission Process</a:t>
            </a:r>
          </a:p>
          <a:p>
            <a:r>
              <a:rPr lang="en-US" dirty="0"/>
              <a:t>Annual PASARR Process </a:t>
            </a:r>
          </a:p>
          <a:p>
            <a:r>
              <a:rPr lang="en-US" dirty="0"/>
              <a:t>Resident Interviews</a:t>
            </a:r>
          </a:p>
          <a:p>
            <a:r>
              <a:rPr lang="en-US" dirty="0"/>
              <a:t>Resident Council</a:t>
            </a:r>
          </a:p>
          <a:p>
            <a:r>
              <a:rPr lang="en-US" dirty="0"/>
              <a:t>Problem/Concern Process</a:t>
            </a:r>
          </a:p>
          <a:p>
            <a:r>
              <a:rPr lang="en-US" dirty="0"/>
              <a:t>Observations</a:t>
            </a:r>
          </a:p>
          <a:p>
            <a:r>
              <a:rPr lang="en-US" dirty="0"/>
              <a:t>QAPI</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93338" y="1752600"/>
            <a:ext cx="3413127" cy="3238883"/>
          </a:xfrm>
          <a:prstGeom prst="rect">
            <a:avLst/>
          </a:prstGeom>
        </p:spPr>
      </p:pic>
    </p:spTree>
    <p:extLst>
      <p:ext uri="{BB962C8B-B14F-4D97-AF65-F5344CB8AC3E}">
        <p14:creationId xmlns:p14="http://schemas.microsoft.com/office/powerpoint/2010/main" val="2266498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60337"/>
            <a:ext cx="8229600" cy="1143000"/>
          </a:xfrm>
        </p:spPr>
        <p:txBody>
          <a:bodyPr/>
          <a:lstStyle/>
          <a:p>
            <a:r>
              <a:rPr lang="en-US" dirty="0"/>
              <a:t>Summary</a:t>
            </a:r>
          </a:p>
        </p:txBody>
      </p:sp>
      <p:sp>
        <p:nvSpPr>
          <p:cNvPr id="3" name="Content Placeholder 2"/>
          <p:cNvSpPr>
            <a:spLocks noGrp="1"/>
          </p:cNvSpPr>
          <p:nvPr>
            <p:ph idx="1"/>
          </p:nvPr>
        </p:nvSpPr>
        <p:spPr/>
        <p:txBody>
          <a:bodyPr/>
          <a:lstStyle/>
          <a:p>
            <a:r>
              <a:rPr lang="en-US" dirty="0"/>
              <a:t>Understand</a:t>
            </a:r>
          </a:p>
          <a:p>
            <a:r>
              <a:rPr lang="en-US" dirty="0"/>
              <a:t>Inform </a:t>
            </a:r>
          </a:p>
          <a:p>
            <a:r>
              <a:rPr lang="en-US" dirty="0"/>
              <a:t>Limitations</a:t>
            </a:r>
          </a:p>
          <a:p>
            <a:r>
              <a:rPr lang="en-US" dirty="0"/>
              <a:t>Monitor</a:t>
            </a:r>
          </a:p>
          <a:p>
            <a:endParaRPr lang="en-US" dirty="0"/>
          </a:p>
        </p:txBody>
      </p:sp>
      <p:graphicFrame>
        <p:nvGraphicFramePr>
          <p:cNvPr id="4" name="Diagram 3"/>
          <p:cNvGraphicFramePr/>
          <p:nvPr/>
        </p:nvGraphicFramePr>
        <p:xfrm>
          <a:off x="3581399" y="1303337"/>
          <a:ext cx="5085735"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81600" y="2466002"/>
            <a:ext cx="2048568" cy="2105025"/>
          </a:xfrm>
          <a:prstGeom prst="rect">
            <a:avLst/>
          </a:prstGeom>
        </p:spPr>
      </p:pic>
    </p:spTree>
    <p:extLst>
      <p:ext uri="{BB962C8B-B14F-4D97-AF65-F5344CB8AC3E}">
        <p14:creationId xmlns:p14="http://schemas.microsoft.com/office/powerpoint/2010/main" val="222643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PASARR </a:t>
            </a:r>
          </a:p>
        </p:txBody>
      </p:sp>
      <p:sp>
        <p:nvSpPr>
          <p:cNvPr id="3" name="Content Placeholder 2"/>
          <p:cNvSpPr>
            <a:spLocks noGrp="1"/>
          </p:cNvSpPr>
          <p:nvPr>
            <p:ph idx="1"/>
          </p:nvPr>
        </p:nvSpPr>
        <p:spPr/>
        <p:txBody>
          <a:bodyPr/>
          <a:lstStyle/>
          <a:p>
            <a:pPr marL="0" indent="0">
              <a:buNone/>
            </a:pPr>
            <a:r>
              <a:rPr lang="en-US" b="1" dirty="0"/>
              <a:t>Objectives</a:t>
            </a:r>
          </a:p>
          <a:p>
            <a:r>
              <a:rPr lang="en-US" dirty="0"/>
              <a:t>Obtain a basic understanding of the updates related to the preadmission screening and annual resident review requirements </a:t>
            </a:r>
          </a:p>
          <a:p>
            <a:r>
              <a:rPr lang="en-US" dirty="0"/>
              <a:t>Review the PASARR Policy </a:t>
            </a:r>
          </a:p>
          <a:p>
            <a:endParaRPr lang="en-US"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457200" y="1219200"/>
            <a:ext cx="8229600" cy="5165725"/>
          </a:xfrm>
        </p:spPr>
        <p:txBody>
          <a:bodyPr>
            <a:normAutofit fontScale="55000" lnSpcReduction="20000"/>
          </a:bodyPr>
          <a:lstStyle/>
          <a:p>
            <a:pPr marL="0" indent="0">
              <a:buNone/>
            </a:pPr>
            <a:r>
              <a:rPr lang="en-US" sz="5800" dirty="0"/>
              <a:t>Resources:</a:t>
            </a:r>
          </a:p>
          <a:p>
            <a:pPr marL="0" indent="0">
              <a:buNone/>
            </a:pPr>
            <a:endParaRPr lang="en-US" sz="2400" dirty="0"/>
          </a:p>
          <a:p>
            <a:r>
              <a:rPr lang="en-US" dirty="0"/>
              <a:t>Medicare and Medicaid Programs; Reform of Requirements for Long-Term Care Facilities 10/04/16:</a:t>
            </a:r>
          </a:p>
          <a:p>
            <a:pPr marL="0" lvl="0" indent="0">
              <a:buNone/>
            </a:pPr>
            <a:r>
              <a:rPr lang="en-US" u="sng" dirty="0">
                <a:hlinkClick r:id="rId3"/>
              </a:rPr>
              <a:t>https://www.federalregister.gov/documents/2016/10/04/2016-23503/medicare-and-medicaid-programs-reform-of-requirements-for-long-term-care-facilities</a:t>
            </a:r>
            <a:r>
              <a:rPr lang="en-US" dirty="0"/>
              <a:t> </a:t>
            </a:r>
          </a:p>
          <a:p>
            <a:pPr marL="0" indent="0">
              <a:buNone/>
            </a:pPr>
            <a:endParaRPr lang="en-US" dirty="0"/>
          </a:p>
          <a:p>
            <a:pPr marL="0" indent="0">
              <a:buNone/>
            </a:pPr>
            <a:r>
              <a:rPr lang="en-US" dirty="0"/>
              <a:t> </a:t>
            </a:r>
          </a:p>
          <a:p>
            <a:r>
              <a:rPr lang="en-US" dirty="0"/>
              <a:t>CMS Memo Ref:  S&amp;C 17-07-NH:  Advance Copy – Revisions to State Operations Manual (SOM), Appendix PP- Revised Regulations and Tags, 11/09/16:  </a:t>
            </a:r>
          </a:p>
          <a:p>
            <a:pPr marL="0" lvl="0" indent="0">
              <a:buNone/>
            </a:pPr>
            <a:r>
              <a:rPr lang="en-US" u="sng" dirty="0">
                <a:hlinkClick r:id="rId4"/>
              </a:rPr>
              <a:t>https://www.cms.gov/Medicare/Provider-Enrollment-and-Certification/SurveyCertificationGenInfo/Downloads/Survey-and-Cert-Letter-17-07.pdf</a:t>
            </a:r>
            <a:r>
              <a:rPr lang="en-US" dirty="0"/>
              <a:t> </a:t>
            </a:r>
          </a:p>
          <a:p>
            <a:pPr marL="0" indent="0">
              <a:buNone/>
            </a:pPr>
            <a:endParaRPr lang="en-US" dirty="0"/>
          </a:p>
          <a:p>
            <a:r>
              <a:rPr lang="en-US" dirty="0"/>
              <a:t>Centers for Medicare and Medicaid Services, HHS Applicability and Definitions 483.102(b) </a:t>
            </a:r>
          </a:p>
          <a:p>
            <a:pPr marL="0" lvl="0" indent="0">
              <a:buNone/>
            </a:pPr>
            <a:r>
              <a:rPr lang="en-US" u="sng" dirty="0">
                <a:hlinkClick r:id="rId5"/>
              </a:rPr>
              <a:t>https://www.gpo.gov/fdsys/pkg/CFR-2009-title42-vol5/pdf/CFR-2009-title42-vol5-sec483-100.pdf</a:t>
            </a:r>
            <a:r>
              <a:rPr lang="en-US" dirty="0"/>
              <a:t> </a:t>
            </a:r>
          </a:p>
        </p:txBody>
      </p:sp>
    </p:spTree>
    <p:extLst>
      <p:ext uri="{BB962C8B-B14F-4D97-AF65-F5344CB8AC3E}">
        <p14:creationId xmlns:p14="http://schemas.microsoft.com/office/powerpoint/2010/main" val="146585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84542"/>
            <a:ext cx="7886700" cy="4351338"/>
          </a:xfrm>
        </p:spPr>
        <p:txBody>
          <a:bodyPr/>
          <a:lstStyle/>
          <a:p>
            <a:pPr marL="0" indent="0" algn="ctr">
              <a:spcBef>
                <a:spcPts val="2400"/>
              </a:spcBef>
              <a:buNone/>
            </a:pPr>
            <a:endParaRPr lang="en-US" sz="3600" b="1" cap="small" dirty="0" smtClean="0">
              <a:ea typeface="Verdana" panose="020B0604030504040204" pitchFamily="34" charset="0"/>
              <a:cs typeface="Verdana" panose="020B0604030504040204" pitchFamily="34" charset="0"/>
            </a:endParaRPr>
          </a:p>
          <a:p>
            <a:pPr marL="0" indent="0" algn="ctr">
              <a:spcBef>
                <a:spcPts val="2400"/>
              </a:spcBef>
              <a:buNone/>
            </a:pPr>
            <a:r>
              <a:rPr lang="en-US" sz="4800" b="1" cap="small" dirty="0" smtClean="0">
                <a:ea typeface="Verdana" panose="020B0604030504040204" pitchFamily="34" charset="0"/>
                <a:cs typeface="Verdana" panose="020B0604030504040204" pitchFamily="34" charset="0"/>
              </a:rPr>
              <a:t>Thank </a:t>
            </a:r>
            <a:r>
              <a:rPr lang="en-US" sz="4800" b="1" cap="small" dirty="0">
                <a:ea typeface="Verdana" panose="020B0604030504040204" pitchFamily="34" charset="0"/>
                <a:cs typeface="Verdana" panose="020B0604030504040204" pitchFamily="34" charset="0"/>
              </a:rPr>
              <a:t>you for participating in this education session!</a:t>
            </a:r>
          </a:p>
          <a:p>
            <a:endParaRPr lang="en-US" dirty="0"/>
          </a:p>
        </p:txBody>
      </p:sp>
    </p:spTree>
    <p:extLst>
      <p:ext uri="{BB962C8B-B14F-4D97-AF65-F5344CB8AC3E}">
        <p14:creationId xmlns:p14="http://schemas.microsoft.com/office/powerpoint/2010/main" val="2628888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The nursing home Requirements of Participation (RoP) are the regulations that set minimum standards for nursing homes.</a:t>
            </a:r>
          </a:p>
          <a:p>
            <a:r>
              <a:rPr lang="en-US" dirty="0"/>
              <a:t>The RoP were rewritten in October 2016.</a:t>
            </a:r>
          </a:p>
          <a:p>
            <a:r>
              <a:rPr lang="en-US" dirty="0"/>
              <a:t>The changes in regulations go into effect over the next three years, in phases.</a:t>
            </a:r>
          </a:p>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9500" y="4859338"/>
            <a:ext cx="1905000" cy="1266825"/>
          </a:xfrm>
          <a:prstGeom prst="rect">
            <a:avLst/>
          </a:prstGeom>
        </p:spPr>
      </p:pic>
    </p:spTree>
    <p:extLst>
      <p:ext uri="{BB962C8B-B14F-4D97-AF65-F5344CB8AC3E}">
        <p14:creationId xmlns:p14="http://schemas.microsoft.com/office/powerpoint/2010/main" val="1943093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a:t>
            </a:r>
          </a:p>
        </p:txBody>
      </p:sp>
      <p:sp>
        <p:nvSpPr>
          <p:cNvPr id="3" name="Content Placeholder 2"/>
          <p:cNvSpPr>
            <a:spLocks noGrp="1"/>
          </p:cNvSpPr>
          <p:nvPr>
            <p:ph idx="1"/>
          </p:nvPr>
        </p:nvSpPr>
        <p:spPr/>
        <p:txBody>
          <a:bodyPr/>
          <a:lstStyle/>
          <a:p>
            <a:r>
              <a:rPr lang="en-US" b="1" dirty="0"/>
              <a:t>§ 483.20 (e)Coordination</a:t>
            </a:r>
            <a:endParaRPr lang="en-US" dirty="0"/>
          </a:p>
          <a:p>
            <a:r>
              <a:rPr lang="en-US" dirty="0"/>
              <a:t>A facility must coordinate assessments with the preadmission screening and resident review (PASARR) program under Medicaid in subpart C the maximum extent practicable to avoid duplicative testing and effort.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9500" y="4845050"/>
            <a:ext cx="1905000" cy="1266825"/>
          </a:xfrm>
          <a:prstGeom prst="rect">
            <a:avLst/>
          </a:prstGeom>
        </p:spPr>
      </p:pic>
    </p:spTree>
    <p:extLst>
      <p:ext uri="{BB962C8B-B14F-4D97-AF65-F5344CB8AC3E}">
        <p14:creationId xmlns:p14="http://schemas.microsoft.com/office/powerpoint/2010/main" val="211677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a:t>
            </a:r>
          </a:p>
        </p:txBody>
      </p:sp>
      <p:sp>
        <p:nvSpPr>
          <p:cNvPr id="3" name="Content Placeholder 2"/>
          <p:cNvSpPr>
            <a:spLocks noGrp="1"/>
          </p:cNvSpPr>
          <p:nvPr>
            <p:ph idx="1"/>
          </p:nvPr>
        </p:nvSpPr>
        <p:spPr/>
        <p:txBody>
          <a:bodyPr/>
          <a:lstStyle/>
          <a:p>
            <a:r>
              <a:rPr lang="en-US" b="1" dirty="0"/>
              <a:t>§ 483.20 (e)Coordination</a:t>
            </a:r>
            <a:endParaRPr lang="en-US" dirty="0"/>
          </a:p>
          <a:p>
            <a:r>
              <a:rPr lang="en-US" dirty="0"/>
              <a:t>Coordination includes—(1) Incorporating the recommendations from the PASARR level II determination and the PASARR evaluation report into a resident’s assessment, care planning, and transitions of care.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9500" y="4845050"/>
            <a:ext cx="1905000" cy="1266825"/>
          </a:xfrm>
          <a:prstGeom prst="rect">
            <a:avLst/>
          </a:prstGeom>
        </p:spPr>
      </p:pic>
    </p:spTree>
    <p:extLst>
      <p:ext uri="{BB962C8B-B14F-4D97-AF65-F5344CB8AC3E}">
        <p14:creationId xmlns:p14="http://schemas.microsoft.com/office/powerpoint/2010/main" val="146511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a:t>
            </a:r>
          </a:p>
        </p:txBody>
      </p:sp>
      <p:sp>
        <p:nvSpPr>
          <p:cNvPr id="3" name="Content Placeholder 2"/>
          <p:cNvSpPr>
            <a:spLocks noGrp="1"/>
          </p:cNvSpPr>
          <p:nvPr>
            <p:ph idx="1"/>
          </p:nvPr>
        </p:nvSpPr>
        <p:spPr/>
        <p:txBody>
          <a:bodyPr/>
          <a:lstStyle/>
          <a:p>
            <a:r>
              <a:rPr lang="en-US" b="1" dirty="0"/>
              <a:t>§ 483.20 (e)Coordination</a:t>
            </a:r>
            <a:endParaRPr lang="en-US" dirty="0"/>
          </a:p>
          <a:p>
            <a:r>
              <a:rPr lang="en-US" dirty="0"/>
              <a:t>Referring all level II residents and all residents with newly evident or possible serious mental disorder, intellectual disability, or a related condition for level II resident review upon a significant change in status assessment.</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19500" y="4845050"/>
            <a:ext cx="1905000" cy="1266825"/>
          </a:xfrm>
          <a:prstGeom prst="rect">
            <a:avLst/>
          </a:prstGeom>
        </p:spPr>
      </p:pic>
    </p:spTree>
    <p:extLst>
      <p:ext uri="{BB962C8B-B14F-4D97-AF65-F5344CB8AC3E}">
        <p14:creationId xmlns:p14="http://schemas.microsoft.com/office/powerpoint/2010/main" val="279204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a:t>
            </a:r>
          </a:p>
        </p:txBody>
      </p:sp>
      <p:sp>
        <p:nvSpPr>
          <p:cNvPr id="3" name="Content Placeholder 2"/>
          <p:cNvSpPr>
            <a:spLocks noGrp="1"/>
          </p:cNvSpPr>
          <p:nvPr>
            <p:ph idx="1"/>
          </p:nvPr>
        </p:nvSpPr>
        <p:spPr>
          <a:xfrm>
            <a:off x="447675" y="1384300"/>
            <a:ext cx="8229600" cy="4525963"/>
          </a:xfrm>
        </p:spPr>
        <p:txBody>
          <a:bodyPr>
            <a:normAutofit/>
          </a:bodyPr>
          <a:lstStyle/>
          <a:p>
            <a:r>
              <a:rPr lang="en-US" dirty="0"/>
              <a:t>(k) </a:t>
            </a:r>
            <a:r>
              <a:rPr lang="en-US" i="1" dirty="0"/>
              <a:t>Preadmission screening for individuals with a mental disorder and individuals with intellectual disability.</a:t>
            </a:r>
            <a:endParaRPr lang="en-US" dirty="0"/>
          </a:p>
          <a:p>
            <a:r>
              <a:rPr lang="en-US" dirty="0"/>
              <a:t>(1) A nursing facility must not admit, on or after January 1, 1989, any new resident with—</a:t>
            </a:r>
          </a:p>
          <a:p>
            <a:pPr lvl="1"/>
            <a:r>
              <a:rPr lang="en-US" dirty="0">
                <a:solidFill>
                  <a:srgbClr val="FF0000"/>
                </a:solidFill>
              </a:rPr>
              <a:t>Mental disorder </a:t>
            </a:r>
            <a:r>
              <a:rPr lang="en-US" dirty="0"/>
              <a:t>as unless the State mental health authority has determined, based on an independent physical and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7800" y="5181600"/>
            <a:ext cx="1562100" cy="1038797"/>
          </a:xfrm>
          <a:prstGeom prst="rect">
            <a:avLst/>
          </a:prstGeom>
        </p:spPr>
      </p:pic>
    </p:spTree>
    <p:extLst>
      <p:ext uri="{BB962C8B-B14F-4D97-AF65-F5344CB8AC3E}">
        <p14:creationId xmlns:p14="http://schemas.microsoft.com/office/powerpoint/2010/main" val="3763441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Regulation</a:t>
            </a:r>
          </a:p>
        </p:txBody>
      </p:sp>
      <p:sp>
        <p:nvSpPr>
          <p:cNvPr id="3" name="Content Placeholder 2"/>
          <p:cNvSpPr>
            <a:spLocks noGrp="1"/>
          </p:cNvSpPr>
          <p:nvPr>
            <p:ph idx="1"/>
          </p:nvPr>
        </p:nvSpPr>
        <p:spPr>
          <a:xfrm>
            <a:off x="447675" y="1384300"/>
            <a:ext cx="8229600" cy="4525963"/>
          </a:xfrm>
        </p:spPr>
        <p:txBody>
          <a:bodyPr>
            <a:normAutofit/>
          </a:bodyPr>
          <a:lstStyle/>
          <a:p>
            <a:pPr lvl="1"/>
            <a:r>
              <a:rPr lang="en-US" dirty="0">
                <a:solidFill>
                  <a:srgbClr val="FF0000"/>
                </a:solidFill>
              </a:rPr>
              <a:t>Intellectual disability -</a:t>
            </a:r>
            <a:r>
              <a:rPr lang="en-US" dirty="0"/>
              <a:t>unless the State intellectual disability or developmental disability authority has determined prior to admission…</a:t>
            </a:r>
          </a:p>
          <a:p>
            <a:pPr lvl="1"/>
            <a:r>
              <a:rPr lang="en-US" dirty="0"/>
              <a:t>Exceptions</a:t>
            </a:r>
            <a:r>
              <a:rPr lang="en-US" i="1" dirty="0"/>
              <a:t> </a:t>
            </a:r>
          </a:p>
          <a:p>
            <a:pPr lvl="2"/>
            <a:r>
              <a:rPr lang="en-US" sz="2800" i="1" dirty="0"/>
              <a:t>Related to readmissions</a:t>
            </a:r>
          </a:p>
          <a:p>
            <a:pPr lvl="2"/>
            <a:r>
              <a:rPr lang="en-US" sz="2800" i="1" dirty="0"/>
              <a:t>Direct from hospital</a:t>
            </a:r>
          </a:p>
          <a:p>
            <a:pPr lvl="2"/>
            <a:r>
              <a:rPr lang="en-US" sz="2800" i="1" dirty="0"/>
              <a:t>Physician Certified </a:t>
            </a:r>
            <a:endParaRPr lang="en-US" sz="28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1425" y="5029200"/>
            <a:ext cx="1562100" cy="1038797"/>
          </a:xfrm>
          <a:prstGeom prst="rect">
            <a:avLst/>
          </a:prstGeom>
        </p:spPr>
      </p:pic>
    </p:spTree>
    <p:extLst>
      <p:ext uri="{BB962C8B-B14F-4D97-AF65-F5344CB8AC3E}">
        <p14:creationId xmlns:p14="http://schemas.microsoft.com/office/powerpoint/2010/main" val="1226507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160337"/>
            <a:ext cx="8229600" cy="1143000"/>
          </a:xfrm>
        </p:spPr>
        <p:txBody>
          <a:bodyPr/>
          <a:lstStyle/>
          <a:p>
            <a:r>
              <a:rPr lang="en-US" dirty="0"/>
              <a:t>Facility Response</a:t>
            </a:r>
          </a:p>
        </p:txBody>
      </p:sp>
      <p:sp>
        <p:nvSpPr>
          <p:cNvPr id="3" name="Content Placeholder 2"/>
          <p:cNvSpPr>
            <a:spLocks noGrp="1"/>
          </p:cNvSpPr>
          <p:nvPr>
            <p:ph idx="1"/>
          </p:nvPr>
        </p:nvSpPr>
        <p:spPr/>
        <p:txBody>
          <a:bodyPr/>
          <a:lstStyle/>
          <a:p>
            <a:r>
              <a:rPr lang="en-US" dirty="0"/>
              <a:t>Understand</a:t>
            </a:r>
          </a:p>
          <a:p>
            <a:r>
              <a:rPr lang="en-US" dirty="0"/>
              <a:t>Inform </a:t>
            </a:r>
          </a:p>
          <a:p>
            <a:r>
              <a:rPr lang="en-US" dirty="0"/>
              <a:t>Limitations</a:t>
            </a:r>
          </a:p>
          <a:p>
            <a:r>
              <a:rPr lang="en-US" dirty="0"/>
              <a:t>Monitor</a:t>
            </a:r>
          </a:p>
          <a:p>
            <a:endParaRPr lang="en-US" dirty="0"/>
          </a:p>
        </p:txBody>
      </p:sp>
      <p:graphicFrame>
        <p:nvGraphicFramePr>
          <p:cNvPr id="4" name="Diagram 3"/>
          <p:cNvGraphicFramePr/>
          <p:nvPr>
            <p:extLst>
              <p:ext uri="{D42A27DB-BD31-4B8C-83A1-F6EECF244321}">
                <p14:modId xmlns:p14="http://schemas.microsoft.com/office/powerpoint/2010/main" val="525022707"/>
              </p:ext>
            </p:extLst>
          </p:nvPr>
        </p:nvGraphicFramePr>
        <p:xfrm>
          <a:off x="3581399" y="1303337"/>
          <a:ext cx="5085735" cy="4564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81600" y="2466002"/>
            <a:ext cx="2048568" cy="2105025"/>
          </a:xfrm>
          <a:prstGeom prst="rect">
            <a:avLst/>
          </a:prstGeom>
        </p:spPr>
      </p:pic>
    </p:spTree>
    <p:extLst>
      <p:ext uri="{BB962C8B-B14F-4D97-AF65-F5344CB8AC3E}">
        <p14:creationId xmlns:p14="http://schemas.microsoft.com/office/powerpoint/2010/main" val="4224147756"/>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1099</TotalTime>
  <Words>3132</Words>
  <Application>Microsoft Office PowerPoint</Application>
  <PresentationFormat>On-screen Show (4:3)</PresentationFormat>
  <Paragraphs>300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1_2012LeadingAge_gray2PPT</vt:lpstr>
      <vt:lpstr>PREADMISSION SCREENING AND ANNUAL RESIDENT REVIEW (PASARR) </vt:lpstr>
      <vt:lpstr>PASARR </vt:lpstr>
      <vt:lpstr>Introduction</vt:lpstr>
      <vt:lpstr>Overview of the Regulation</vt:lpstr>
      <vt:lpstr>Overview of the Regulation</vt:lpstr>
      <vt:lpstr>Overview of the Regulation</vt:lpstr>
      <vt:lpstr>Overview of the Regulation</vt:lpstr>
      <vt:lpstr>Overview of the Regulation</vt:lpstr>
      <vt:lpstr>Facility Response</vt:lpstr>
      <vt:lpstr>Understand – Definitions </vt:lpstr>
      <vt:lpstr>Understand – Definitions</vt:lpstr>
      <vt:lpstr>Understand – Definitions</vt:lpstr>
      <vt:lpstr>Understand – Definitions </vt:lpstr>
      <vt:lpstr>Inform– PASARR Overview </vt:lpstr>
      <vt:lpstr>Inform – State Contact  </vt:lpstr>
      <vt:lpstr>Inform – Specialized Services </vt:lpstr>
      <vt:lpstr>Limitation or Obstacle  </vt:lpstr>
      <vt:lpstr>Monitor </vt:lpstr>
      <vt:lpstr>Summary</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kcraig</cp:lastModifiedBy>
  <cp:revision>134</cp:revision>
  <dcterms:created xsi:type="dcterms:W3CDTF">2012-09-27T17:39:50Z</dcterms:created>
  <dcterms:modified xsi:type="dcterms:W3CDTF">2017-02-21T17:38:51Z</dcterms:modified>
</cp:coreProperties>
</file>