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35"/>
  </p:notesMasterIdLst>
  <p:handoutMasterIdLst>
    <p:handoutMasterId r:id="rId36"/>
  </p:handoutMasterIdLst>
  <p:sldIdLst>
    <p:sldId id="276" r:id="rId2"/>
    <p:sldId id="300"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2" r:id="rId24"/>
    <p:sldId id="323" r:id="rId25"/>
    <p:sldId id="337" r:id="rId26"/>
    <p:sldId id="324" r:id="rId27"/>
    <p:sldId id="336" r:id="rId28"/>
    <p:sldId id="325" r:id="rId29"/>
    <p:sldId id="326" r:id="rId30"/>
    <p:sldId id="327" r:id="rId31"/>
    <p:sldId id="328" r:id="rId32"/>
    <p:sldId id="329" r:id="rId33"/>
    <p:sldId id="330"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8" autoAdjust="0"/>
    <p:restoredTop sz="76015" autoAdjust="0"/>
  </p:normalViewPr>
  <p:slideViewPr>
    <p:cSldViewPr>
      <p:cViewPr varScale="1">
        <p:scale>
          <a:sx n="68" d="100"/>
          <a:sy n="68" d="100"/>
        </p:scale>
        <p:origin x="160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11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3/21/2017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dirty="0"/>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3/21/2017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dirty="0"/>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is designed to provide facility supervisors</a:t>
            </a:r>
            <a:r>
              <a:rPr lang="en-US" baseline="0" dirty="0"/>
              <a:t> and leaders with an overview of the new Abuse Prevention regulations, definitions and leadership roles. </a:t>
            </a:r>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a:t>
            </a:fld>
            <a:endParaRPr lang="en-US" dirty="0"/>
          </a:p>
        </p:txBody>
      </p:sp>
    </p:spTree>
    <p:extLst>
      <p:ext uri="{BB962C8B-B14F-4D97-AF65-F5344CB8AC3E}">
        <p14:creationId xmlns:p14="http://schemas.microsoft.com/office/powerpoint/2010/main" val="3575494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working with staff, remind staff that even using belongings</a:t>
            </a:r>
            <a:r>
              <a:rPr lang="en-US" baseline="0" dirty="0"/>
              <a:t> of the resident without permission is considered Misappropriation</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10</a:t>
            </a:fld>
            <a:endParaRPr lang="en-US" dirty="0"/>
          </a:p>
        </p:txBody>
      </p:sp>
    </p:spTree>
    <p:extLst>
      <p:ext uri="{BB962C8B-B14F-4D97-AF65-F5344CB8AC3E}">
        <p14:creationId xmlns:p14="http://schemas.microsoft.com/office/powerpoint/2010/main" val="923085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11</a:t>
            </a:fld>
            <a:endParaRPr lang="en-US" dirty="0"/>
          </a:p>
        </p:txBody>
      </p:sp>
    </p:spTree>
    <p:extLst>
      <p:ext uri="{BB962C8B-B14F-4D97-AF65-F5344CB8AC3E}">
        <p14:creationId xmlns:p14="http://schemas.microsoft.com/office/powerpoint/2010/main" val="3838667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Injuries of unknown source must be investigated and a cause identified—as</a:t>
            </a:r>
            <a:r>
              <a:rPr lang="en-US" baseline="0" dirty="0"/>
              <a:t> injuries without a known reason could indicate abuse</a:t>
            </a:r>
          </a:p>
          <a:p>
            <a:endParaRPr lang="en-US" baseline="0" dirty="0"/>
          </a:p>
          <a:p>
            <a:pPr lvl="0"/>
            <a:r>
              <a:rPr lang="en-US" sz="1200" b="1" kern="1200" dirty="0">
                <a:solidFill>
                  <a:schemeClr val="tx1"/>
                </a:solidFill>
                <a:effectLst/>
                <a:latin typeface="+mn-lt"/>
                <a:ea typeface="+mn-ea"/>
                <a:cs typeface="+mn-cs"/>
              </a:rPr>
              <a:t>Injuries of Unknown Origin:  An injury should be classified as an injury of unknown source when both of the following conditions are met: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source of the injury was not observed by any person or the source of the </a:t>
            </a:r>
          </a:p>
          <a:p>
            <a:pPr lvl="0"/>
            <a:r>
              <a:rPr lang="en-US" sz="1200" kern="1200" dirty="0">
                <a:solidFill>
                  <a:schemeClr val="tx1"/>
                </a:solidFill>
                <a:effectLst/>
                <a:latin typeface="+mn-lt"/>
                <a:ea typeface="+mn-ea"/>
                <a:cs typeface="+mn-cs"/>
              </a:rPr>
              <a:t>The injury could not be explained by the resident; </a:t>
            </a:r>
          </a:p>
          <a:p>
            <a:pPr lvl="0"/>
            <a:r>
              <a:rPr lang="en-US" sz="1200" kern="1200" dirty="0">
                <a:solidFill>
                  <a:schemeClr val="tx1"/>
                </a:solidFill>
                <a:effectLst/>
                <a:latin typeface="+mn-lt"/>
                <a:ea typeface="+mn-ea"/>
                <a:cs typeface="+mn-cs"/>
              </a:rPr>
              <a:t>The injury is suspicious because of the extent of the injury or the location of the injury (e.g., the injury is located in an area not vulnerable to trauma) or the number of injuries observed at one particular point in time or the incidence of injuries over time.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Examples of injury of unknown source </a:t>
            </a:r>
            <a:r>
              <a:rPr lang="en-US" sz="1200" dirty="0"/>
              <a:t>– bruise or skin tear without known contact, swollen area,  </a:t>
            </a:r>
          </a:p>
        </p:txBody>
      </p:sp>
      <p:sp>
        <p:nvSpPr>
          <p:cNvPr id="4" name="Slide Number Placeholder 3"/>
          <p:cNvSpPr>
            <a:spLocks noGrp="1"/>
          </p:cNvSpPr>
          <p:nvPr>
            <p:ph type="sldNum" sz="quarter" idx="10"/>
          </p:nvPr>
        </p:nvSpPr>
        <p:spPr/>
        <p:txBody>
          <a:bodyPr/>
          <a:lstStyle/>
          <a:p>
            <a:fld id="{62583AE9-5228-4641-AE46-DAC04049BDD6}" type="slidenum">
              <a:rPr lang="en-US" smtClean="0"/>
              <a:pPr/>
              <a:t>12</a:t>
            </a:fld>
            <a:endParaRPr lang="en-US" dirty="0"/>
          </a:p>
        </p:txBody>
      </p:sp>
    </p:spTree>
    <p:extLst>
      <p:ext uri="{BB962C8B-B14F-4D97-AF65-F5344CB8AC3E}">
        <p14:creationId xmlns:p14="http://schemas.microsoft.com/office/powerpoint/2010/main" val="2762303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a:t>
            </a:r>
            <a:r>
              <a:rPr lang="en-US" baseline="0" dirty="0"/>
              <a:t> before reporting –employees are all required to intervene and protect the resident first!  This is important for ALL staff to understand! </a:t>
            </a:r>
          </a:p>
          <a:p>
            <a:endParaRPr lang="en-US" baseline="0" dirty="0"/>
          </a:p>
          <a:p>
            <a:r>
              <a:rPr lang="en-US" dirty="0"/>
              <a:t>Now that</a:t>
            </a:r>
            <a:r>
              <a:rPr lang="en-US" baseline="0" dirty="0"/>
              <a:t> we understand the definitions related to abuse, one thing is first and foremost for all of us as caregivers and health care professionals – stop and report!  </a:t>
            </a:r>
            <a:endParaRPr lang="en-US" dirty="0"/>
          </a:p>
          <a:p>
            <a:endParaRPr lang="en-US" dirty="0"/>
          </a:p>
          <a:p>
            <a:r>
              <a:rPr lang="en-US" dirty="0"/>
              <a:t>No matter what – stop the situation.</a:t>
            </a:r>
            <a:r>
              <a:rPr lang="en-US" baseline="0" dirty="0"/>
              <a:t>  Protect the resident or residents.  Remember, e</a:t>
            </a:r>
            <a:r>
              <a:rPr lang="en-US" dirty="0"/>
              <a:t>ven</a:t>
            </a:r>
            <a:r>
              <a:rPr lang="en-US" baseline="0" dirty="0"/>
              <a:t> before reporting –employees are all required to intervene and protect the resident first!</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13</a:t>
            </a:fld>
            <a:endParaRPr lang="en-US" dirty="0"/>
          </a:p>
        </p:txBody>
      </p:sp>
    </p:spTree>
    <p:extLst>
      <p:ext uri="{BB962C8B-B14F-4D97-AF65-F5344CB8AC3E}">
        <p14:creationId xmlns:p14="http://schemas.microsoft.com/office/powerpoint/2010/main" val="3719769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The objective of the abuse policy is to comply with the seven-step approach to abuse and neglect detection and prevention.  The abuse policy will be reviewed on an annual basis or more frequently and will be integrated into the facility Quality Assurance and Performance Improvement (QAPI) program. </a:t>
            </a:r>
          </a:p>
          <a:p>
            <a:r>
              <a:rPr lang="en-US" sz="1200" b="1" kern="1200" cap="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cap="all" dirty="0">
                <a:solidFill>
                  <a:schemeClr val="tx1"/>
                </a:solidFill>
                <a:effectLst/>
                <a:latin typeface="+mn-lt"/>
                <a:ea typeface="+mn-ea"/>
                <a:cs typeface="+mn-cs"/>
              </a:rPr>
              <a:t>OVERVIEW of SEVEN Components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Screening</a:t>
            </a:r>
          </a:p>
          <a:p>
            <a:pPr lvl="0"/>
            <a:r>
              <a:rPr lang="en-US" sz="1200" kern="1200" dirty="0">
                <a:solidFill>
                  <a:schemeClr val="tx1"/>
                </a:solidFill>
                <a:effectLst/>
                <a:latin typeface="+mn-lt"/>
                <a:ea typeface="+mn-ea"/>
                <a:cs typeface="+mn-cs"/>
              </a:rPr>
              <a:t>Training</a:t>
            </a:r>
          </a:p>
          <a:p>
            <a:pPr lvl="0"/>
            <a:r>
              <a:rPr lang="en-US" sz="1200" kern="1200" dirty="0">
                <a:solidFill>
                  <a:schemeClr val="tx1"/>
                </a:solidFill>
                <a:effectLst/>
                <a:latin typeface="+mn-lt"/>
                <a:ea typeface="+mn-ea"/>
                <a:cs typeface="+mn-cs"/>
              </a:rPr>
              <a:t>Prevention</a:t>
            </a:r>
          </a:p>
          <a:p>
            <a:pPr lvl="0"/>
            <a:r>
              <a:rPr lang="en-US" sz="1200" kern="1200" dirty="0">
                <a:solidFill>
                  <a:schemeClr val="tx1"/>
                </a:solidFill>
                <a:effectLst/>
                <a:latin typeface="+mn-lt"/>
                <a:ea typeface="+mn-ea"/>
                <a:cs typeface="+mn-cs"/>
              </a:rPr>
              <a:t>Identification</a:t>
            </a:r>
          </a:p>
          <a:p>
            <a:pPr lvl="0"/>
            <a:r>
              <a:rPr lang="en-US" sz="1200" kern="1200" dirty="0">
                <a:solidFill>
                  <a:schemeClr val="tx1"/>
                </a:solidFill>
                <a:effectLst/>
                <a:latin typeface="+mn-lt"/>
                <a:ea typeface="+mn-ea"/>
                <a:cs typeface="+mn-cs"/>
              </a:rPr>
              <a:t>Investigation</a:t>
            </a:r>
          </a:p>
          <a:p>
            <a:pPr lvl="0"/>
            <a:r>
              <a:rPr lang="en-US" sz="1200" kern="1200" dirty="0">
                <a:solidFill>
                  <a:schemeClr val="tx1"/>
                </a:solidFill>
                <a:effectLst/>
                <a:latin typeface="+mn-lt"/>
                <a:ea typeface="+mn-ea"/>
                <a:cs typeface="+mn-cs"/>
              </a:rPr>
              <a:t>Protection</a:t>
            </a:r>
          </a:p>
          <a:p>
            <a:pPr lvl="0"/>
            <a:r>
              <a:rPr lang="en-US" sz="1200" kern="1200" dirty="0">
                <a:solidFill>
                  <a:schemeClr val="tx1"/>
                </a:solidFill>
                <a:effectLst/>
                <a:latin typeface="+mn-lt"/>
                <a:ea typeface="+mn-ea"/>
                <a:cs typeface="+mn-cs"/>
              </a:rPr>
              <a:t>Reporting and Response</a:t>
            </a:r>
          </a:p>
          <a:p>
            <a:endParaRPr lang="en-US" dirty="0"/>
          </a:p>
          <a:p>
            <a:endParaRPr lang="en-US" dirty="0"/>
          </a:p>
          <a:p>
            <a:r>
              <a:rPr lang="en-US" dirty="0"/>
              <a:t>We must</a:t>
            </a:r>
            <a:r>
              <a:rPr lang="en-US" baseline="0" dirty="0"/>
              <a:t> screen all potential employees and volunteers before they can work with us</a:t>
            </a:r>
          </a:p>
          <a:p>
            <a:r>
              <a:rPr lang="en-US" baseline="0" dirty="0"/>
              <a:t>	-Criminal background check</a:t>
            </a:r>
          </a:p>
          <a:p>
            <a:r>
              <a:rPr lang="en-US" baseline="0" dirty="0"/>
              <a:t>	-Certifications and licensure</a:t>
            </a:r>
          </a:p>
          <a:p>
            <a:r>
              <a:rPr lang="en-US" baseline="0" dirty="0"/>
              <a:t>	-Verification of references</a:t>
            </a:r>
          </a:p>
          <a:p>
            <a:endParaRPr lang="en-US" baseline="0" dirty="0"/>
          </a:p>
          <a:p>
            <a:r>
              <a:rPr lang="en-US" baseline="0" dirty="0"/>
              <a:t>All staff and volunteers must receive training on how to identify and prevent abuse</a:t>
            </a:r>
          </a:p>
          <a:p>
            <a:endParaRPr lang="en-US" baseline="0" dirty="0"/>
          </a:p>
          <a:p>
            <a:r>
              <a:rPr lang="en-US" baseline="0" dirty="0"/>
              <a:t>Prevention – The policy and procedure must be shared with staff, residents, families, and volunteers with information on who to report to and how to report any suspected abuse, grievances, incidents, or concerns</a:t>
            </a:r>
          </a:p>
          <a:p>
            <a:endParaRPr lang="en-US" baseline="0" dirty="0"/>
          </a:p>
          <a:p>
            <a:r>
              <a:rPr lang="en-US" baseline="0" dirty="0"/>
              <a:t>Identification – We need to train our staff on how to identify signs and symptoms of abuse – bruising, unnecessary fear, suspicious marks on the body where you would not normally see them (hand print on inner thigh for example) Inconsistent details of an event</a:t>
            </a:r>
          </a:p>
          <a:p>
            <a:endParaRPr lang="en-US" baseline="0" dirty="0"/>
          </a:p>
          <a:p>
            <a:r>
              <a:rPr lang="en-US" baseline="0" dirty="0"/>
              <a:t>Protection – The resident must be protected from the alleged offender, an example would be to suspend pending investigation.</a:t>
            </a:r>
          </a:p>
          <a:p>
            <a:endParaRPr lang="en-US" baseline="0" dirty="0"/>
          </a:p>
          <a:p>
            <a:r>
              <a:rPr lang="en-US" baseline="0" dirty="0"/>
              <a:t>Reporting and Responding – It is important that staff understand the reporting requirements for alleged abuse.  Train your staff to report immediately any suspicion of abuse or neglect so that leadership can initiate an investigation.</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14</a:t>
            </a:fld>
            <a:endParaRPr lang="en-US" dirty="0"/>
          </a:p>
        </p:txBody>
      </p:sp>
    </p:spTree>
    <p:extLst>
      <p:ext uri="{BB962C8B-B14F-4D97-AF65-F5344CB8AC3E}">
        <p14:creationId xmlns:p14="http://schemas.microsoft.com/office/powerpoint/2010/main" val="950313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a:t>
            </a:r>
            <a:r>
              <a:rPr lang="en-US" baseline="0" dirty="0"/>
              <a:t> employees are hired or contract staff can work in a facility, a background check and license screen must be completed by the facility or contracting agency. People cannot work with residents until the results of the background check have been received. This is to protect residents from people who have a history of abusing residents in another facility or setting. </a:t>
            </a:r>
          </a:p>
          <a:p>
            <a:r>
              <a:rPr lang="en-US" baseline="0" dirty="0"/>
              <a:t>Some facilities now check background reports each year to ensure that no new findings or disciplinary actions have been reported about current employees. </a:t>
            </a:r>
          </a:p>
          <a:p>
            <a:r>
              <a:rPr lang="en-US" baseline="0" dirty="0"/>
              <a:t>Additionally, if the facility must report to the State nurse aide registry or licensing authority any knowledge of actions taken by a court of law against a current employee which would indicate the employee is not for or service.</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15</a:t>
            </a:fld>
            <a:endParaRPr lang="en-US" dirty="0"/>
          </a:p>
        </p:txBody>
      </p:sp>
    </p:spTree>
    <p:extLst>
      <p:ext uri="{BB962C8B-B14F-4D97-AF65-F5344CB8AC3E}">
        <p14:creationId xmlns:p14="http://schemas.microsoft.com/office/powerpoint/2010/main" val="3126747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Before new volunteers are permitted to work with residents, all references provided by the prospective volunteer must be checked.  A volunteer’s services will be declined if it is determined that his/her presence in the facility represents a risk to residents</a:t>
            </a:r>
          </a:p>
          <a:p>
            <a:pPr lvl="0"/>
            <a:r>
              <a:rPr lang="en-US" sz="1200" kern="1200" dirty="0">
                <a:solidFill>
                  <a:schemeClr val="tx1"/>
                </a:solidFill>
                <a:effectLst/>
                <a:latin typeface="+mn-lt"/>
                <a:ea typeface="+mn-ea"/>
                <a:cs typeface="+mn-cs"/>
              </a:rPr>
              <a:t>If Volunteers have direct resident contact, a state background check will be performed if required by State regulations.</a:t>
            </a:r>
          </a:p>
          <a:p>
            <a:pPr lvl="0"/>
            <a:r>
              <a:rPr lang="en-US" sz="1200" kern="1200" dirty="0">
                <a:solidFill>
                  <a:schemeClr val="tx1"/>
                </a:solidFill>
                <a:effectLst/>
                <a:latin typeface="+mn-lt"/>
                <a:ea typeface="+mn-ea"/>
                <a:cs typeface="+mn-cs"/>
              </a:rPr>
              <a:t>Volunteers are provided education on the Abuse Policy and Resident Rights, and are required to attend yearly.</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16</a:t>
            </a:fld>
            <a:endParaRPr lang="en-US" dirty="0"/>
          </a:p>
        </p:txBody>
      </p:sp>
    </p:spTree>
    <p:extLst>
      <p:ext uri="{BB962C8B-B14F-4D97-AF65-F5344CB8AC3E}">
        <p14:creationId xmlns:p14="http://schemas.microsoft.com/office/powerpoint/2010/main" val="3541322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Each</a:t>
            </a:r>
            <a:r>
              <a:rPr lang="en-US" baseline="0" dirty="0"/>
              <a:t> facility has a policy that describes how these actions will take place. Every State has different requirements about abuse reporting and each company can manage the processes in their own way. </a:t>
            </a:r>
          </a:p>
          <a:p>
            <a:endParaRPr lang="en-US" baseline="0" dirty="0"/>
          </a:p>
          <a:p>
            <a:r>
              <a:rPr lang="en-US" baseline="0" dirty="0"/>
              <a:t>The P&amp;P has to contain specific criteria as you can see on the slide.  What is important for you to know is that the P&amp;P must:</a:t>
            </a:r>
          </a:p>
          <a:p>
            <a:endParaRPr lang="en-US" baseline="0" dirty="0"/>
          </a:p>
          <a:p>
            <a:r>
              <a:rPr lang="en-US" baseline="0" dirty="0"/>
              <a:t>Have specific steps to prohibit and prevent abuse</a:t>
            </a:r>
          </a:p>
          <a:p>
            <a:r>
              <a:rPr lang="en-US" baseline="0" dirty="0"/>
              <a:t>Must have thorough investigation processes (explain your process and how they can help)</a:t>
            </a:r>
          </a:p>
          <a:p>
            <a:r>
              <a:rPr lang="en-US" baseline="0" dirty="0"/>
              <a:t>Must have annual and addition training for all staff, resident, resident representatives and others.</a:t>
            </a:r>
          </a:p>
          <a:p>
            <a:r>
              <a:rPr lang="en-US" baseline="0" dirty="0"/>
              <a:t>Must coordinate with quality improvement actions</a:t>
            </a:r>
          </a:p>
          <a:p>
            <a:r>
              <a:rPr lang="en-US" baseline="0" dirty="0"/>
              <a:t>Has a detailed reporting process including our role with FIRST THINGS FIRST, reporting immediately and what the facility leaders need to do.</a:t>
            </a:r>
          </a:p>
          <a:p>
            <a:endParaRPr lang="en-US" baseline="0" dirty="0"/>
          </a:p>
          <a:p>
            <a:r>
              <a:rPr lang="en-US" baseline="0" dirty="0"/>
              <a:t>It is important to you, as direct care givers, that you know what the facility policy says and follow it as it is written. If you are unsure what to do, consult your supervisor or the Administrator. Training and understanding what abuse is and your role to prevent it  is a key element in abuse prevention.  </a:t>
            </a:r>
          </a:p>
          <a:p>
            <a:endParaRPr lang="en-US" baseline="0" dirty="0"/>
          </a:p>
          <a:p>
            <a:r>
              <a:rPr lang="en-US" sz="1200" kern="1200" dirty="0">
                <a:solidFill>
                  <a:schemeClr val="tx1"/>
                </a:solidFill>
                <a:effectLst/>
                <a:latin typeface="+mn-lt"/>
                <a:ea typeface="+mn-ea"/>
                <a:cs typeface="+mn-cs"/>
              </a:rPr>
              <a:t>TRAINING - Staff and volunteers will receive education about resident mistreatment, neglect, and abuse, including injuries of unknown source, exploitation and misappropriation of property upon first employment and annually after that, incorporating the following elements: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Orientation and ongoing programs</a:t>
            </a:r>
          </a:p>
          <a:p>
            <a:pPr lvl="0"/>
            <a:r>
              <a:rPr lang="en-US" sz="1200" kern="1200" dirty="0">
                <a:solidFill>
                  <a:schemeClr val="tx1"/>
                </a:solidFill>
                <a:effectLst/>
                <a:latin typeface="+mn-lt"/>
                <a:ea typeface="+mn-ea"/>
                <a:cs typeface="+mn-cs"/>
              </a:rPr>
              <a:t>Training on the abuse policies and procedures</a:t>
            </a:r>
          </a:p>
          <a:p>
            <a:pPr lvl="0"/>
            <a:r>
              <a:rPr lang="en-US" sz="1200" kern="1200" dirty="0">
                <a:solidFill>
                  <a:schemeClr val="tx1"/>
                </a:solidFill>
                <a:effectLst/>
                <a:latin typeface="+mn-lt"/>
                <a:ea typeface="+mn-ea"/>
                <a:cs typeface="+mn-cs"/>
              </a:rPr>
              <a:t>How to deal with aggressive and catastrophic reaction of residents</a:t>
            </a:r>
          </a:p>
          <a:p>
            <a:pPr lvl="0"/>
            <a:r>
              <a:rPr lang="en-US" sz="1200" kern="1200" dirty="0">
                <a:solidFill>
                  <a:schemeClr val="tx1"/>
                </a:solidFill>
                <a:effectLst/>
                <a:latin typeface="+mn-lt"/>
                <a:ea typeface="+mn-ea"/>
                <a:cs typeface="+mn-cs"/>
              </a:rPr>
              <a:t>How to report abuse without fear of reprisal</a:t>
            </a:r>
          </a:p>
          <a:p>
            <a:pPr lvl="0"/>
            <a:r>
              <a:rPr lang="en-US" sz="1200" kern="1200" dirty="0">
                <a:solidFill>
                  <a:schemeClr val="tx1"/>
                </a:solidFill>
                <a:effectLst/>
                <a:latin typeface="+mn-lt"/>
                <a:ea typeface="+mn-ea"/>
                <a:cs typeface="+mn-cs"/>
              </a:rPr>
              <a:t>Recognizing signs of burnout, frustration, and stress</a:t>
            </a:r>
          </a:p>
          <a:p>
            <a:pPr lvl="0"/>
            <a:r>
              <a:rPr lang="en-US" sz="1200" kern="1200" dirty="0">
                <a:solidFill>
                  <a:schemeClr val="tx1"/>
                </a:solidFill>
                <a:effectLst/>
                <a:latin typeface="+mn-lt"/>
                <a:ea typeface="+mn-ea"/>
                <a:cs typeface="+mn-cs"/>
              </a:rPr>
              <a:t>Training about challenging behaviors and how to intervene</a:t>
            </a:r>
          </a:p>
          <a:p>
            <a:pPr lvl="0"/>
            <a:r>
              <a:rPr lang="en-US" sz="1200" kern="1200" dirty="0">
                <a:solidFill>
                  <a:schemeClr val="tx1"/>
                </a:solidFill>
                <a:effectLst/>
                <a:latin typeface="+mn-lt"/>
                <a:ea typeface="+mn-ea"/>
                <a:cs typeface="+mn-cs"/>
              </a:rPr>
              <a:t>Communication of reports of resident mistreatment, neglect, and/or abuse, including injuries of unknown source, and misappropriation of property </a:t>
            </a:r>
          </a:p>
          <a:p>
            <a:pPr lvl="0"/>
            <a:r>
              <a:rPr lang="en-US" sz="1200" kern="1200" dirty="0">
                <a:solidFill>
                  <a:schemeClr val="tx1"/>
                </a:solidFill>
                <a:effectLst/>
                <a:latin typeface="+mn-lt"/>
                <a:ea typeface="+mn-ea"/>
                <a:cs typeface="+mn-cs"/>
              </a:rPr>
              <a:t>The definition of what constitutes resident mistreatment, neglect, or abuse, including injuries of unknown source, exploitation and misappropriation of property</a:t>
            </a:r>
          </a:p>
          <a:p>
            <a:pPr lvl="0"/>
            <a:r>
              <a:rPr lang="en-US" sz="1200" kern="1200" dirty="0">
                <a:solidFill>
                  <a:schemeClr val="tx1"/>
                </a:solidFill>
                <a:effectLst/>
                <a:latin typeface="+mn-lt"/>
                <a:ea typeface="+mn-ea"/>
                <a:cs typeface="+mn-cs"/>
              </a:rPr>
              <a:t>How to identify residents at risk for neglect or abuse</a:t>
            </a:r>
          </a:p>
          <a:p>
            <a:pPr lvl="0"/>
            <a:r>
              <a:rPr lang="en-US" sz="1200" kern="1200" dirty="0">
                <a:solidFill>
                  <a:schemeClr val="tx1"/>
                </a:solidFill>
                <a:effectLst/>
                <a:latin typeface="+mn-lt"/>
                <a:ea typeface="+mn-ea"/>
                <a:cs typeface="+mn-cs"/>
              </a:rPr>
              <a:t>Resident Bill of Rights</a:t>
            </a:r>
          </a:p>
          <a:p>
            <a:pPr lvl="0"/>
            <a:r>
              <a:rPr lang="en-US" sz="1200" kern="1200" dirty="0">
                <a:solidFill>
                  <a:schemeClr val="tx1"/>
                </a:solidFill>
                <a:effectLst/>
                <a:latin typeface="+mn-lt"/>
                <a:ea typeface="+mn-ea"/>
                <a:cs typeface="+mn-cs"/>
              </a:rPr>
              <a:t>Review of facility abuse policies and procedures</a:t>
            </a:r>
          </a:p>
          <a:p>
            <a:pPr lvl="0"/>
            <a:r>
              <a:rPr lang="en-US" sz="1200" kern="1200" dirty="0">
                <a:solidFill>
                  <a:schemeClr val="tx1"/>
                </a:solidFill>
                <a:effectLst/>
                <a:latin typeface="+mn-lt"/>
                <a:ea typeface="+mn-ea"/>
                <a:cs typeface="+mn-cs"/>
              </a:rPr>
              <a:t>Annual notification of covered individuals of their obligation to comply with reporting requirements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Monitor</a:t>
            </a:r>
            <a:r>
              <a:rPr lang="en-US" sz="1200" kern="1200" baseline="0" dirty="0">
                <a:solidFill>
                  <a:schemeClr val="tx1"/>
                </a:solidFill>
                <a:effectLst/>
                <a:latin typeface="+mn-lt"/>
                <a:ea typeface="+mn-ea"/>
                <a:cs typeface="+mn-cs"/>
              </a:rPr>
              <a:t> for Staff Burnout -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17</a:t>
            </a:fld>
            <a:endParaRPr lang="en-US" dirty="0"/>
          </a:p>
        </p:txBody>
      </p:sp>
    </p:spTree>
    <p:extLst>
      <p:ext uri="{BB962C8B-B14F-4D97-AF65-F5344CB8AC3E}">
        <p14:creationId xmlns:p14="http://schemas.microsoft.com/office/powerpoint/2010/main" val="2710315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a:solidFill>
                  <a:schemeClr val="tx1"/>
                </a:solidFill>
                <a:effectLst/>
                <a:latin typeface="+mn-lt"/>
                <a:ea typeface="+mn-ea"/>
                <a:cs typeface="+mn-cs"/>
              </a:rPr>
              <a:t>It is the policy of this facility to prevent abuse by providing residents, families and staff information and education on how and to whom to report concerns, incidents and grievances without the fear of reprisal or retribution. The facility will provide feedback regarding complaints and concerns.  The facility leadership will assess the needs of the residents in the facility to be able to identify concerns in order to prevent potential abuse. </a:t>
            </a:r>
          </a:p>
          <a:p>
            <a:endParaRPr lang="en-US" dirty="0"/>
          </a:p>
          <a:p>
            <a:endParaRPr lang="en-US" dirty="0"/>
          </a:p>
          <a:p>
            <a:r>
              <a:rPr lang="en-US" dirty="0"/>
              <a:t>Assessment</a:t>
            </a:r>
          </a:p>
          <a:p>
            <a:r>
              <a:rPr lang="en-US" sz="1200" kern="1200" dirty="0">
                <a:solidFill>
                  <a:schemeClr val="tx1"/>
                </a:solidFill>
                <a:effectLst/>
                <a:latin typeface="+mn-lt"/>
                <a:ea typeface="+mn-ea"/>
                <a:cs typeface="+mn-cs"/>
              </a:rPr>
              <a:t>Every resident is unique and may be subject to “abuse” based on a variety of circumstances, including facility physical plant, environment, the resident’s health, behavior or cognitive level.           </a:t>
            </a:r>
          </a:p>
          <a:p>
            <a:pPr lvl="0"/>
            <a:r>
              <a:rPr lang="en-US" sz="1200" kern="1200" dirty="0">
                <a:solidFill>
                  <a:schemeClr val="tx1"/>
                </a:solidFill>
                <a:effectLst/>
                <a:latin typeface="+mn-lt"/>
                <a:ea typeface="+mn-ea"/>
                <a:cs typeface="+mn-cs"/>
              </a:rPr>
              <a:t>Before admission, prospective residents will be screened to help determine suitable placement within the facility.</a:t>
            </a:r>
          </a:p>
          <a:p>
            <a:pPr lvl="0"/>
            <a:r>
              <a:rPr lang="en-US" sz="1200" kern="1200" dirty="0">
                <a:solidFill>
                  <a:schemeClr val="tx1"/>
                </a:solidFill>
                <a:effectLst/>
                <a:latin typeface="+mn-lt"/>
                <a:ea typeface="+mn-ea"/>
                <a:cs typeface="+mn-cs"/>
              </a:rPr>
              <a:t>Upon admission and periodically after that, each resident will have a safety or vulnerability assessment completed which identifies potential vulnerabilities such as cognitive, physical, psychosocial, environment and communication concerns. </a:t>
            </a:r>
          </a:p>
          <a:p>
            <a:pPr lvl="0"/>
            <a:r>
              <a:rPr lang="en-US" sz="1200" kern="1200" dirty="0">
                <a:solidFill>
                  <a:schemeClr val="tx1"/>
                </a:solidFill>
                <a:effectLst/>
                <a:latin typeface="+mn-lt"/>
                <a:ea typeface="+mn-ea"/>
                <a:cs typeface="+mn-cs"/>
              </a:rPr>
              <a:t>The interdisciplinary team will identify the vulnerabilities and interventions on the resident care plan.</a:t>
            </a:r>
          </a:p>
          <a:p>
            <a:endParaRPr lang="en-US" dirty="0"/>
          </a:p>
          <a:p>
            <a:pPr lvl="0"/>
            <a:r>
              <a:rPr lang="en-US" sz="1200" b="1" kern="1200" dirty="0">
                <a:solidFill>
                  <a:schemeClr val="tx1"/>
                </a:solidFill>
                <a:effectLst/>
                <a:latin typeface="+mn-lt"/>
                <a:ea typeface="+mn-ea"/>
                <a:cs typeface="+mn-cs"/>
              </a:rPr>
              <a:t>ORIENTATION</a:t>
            </a:r>
            <a:r>
              <a:rPr lang="en-US" sz="1200" b="1" i="1" kern="1200" dirty="0">
                <a:solidFill>
                  <a:schemeClr val="tx1"/>
                </a:solidFill>
                <a:effectLst/>
                <a:latin typeface="+mn-lt"/>
                <a:ea typeface="+mn-ea"/>
                <a:cs typeface="+mn-cs"/>
              </a:rPr>
              <a:t> (Residents, Representatives and Staff)</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Individuals will be provided orientation to the Abuse Policy and Resident Rights. </a:t>
            </a:r>
          </a:p>
          <a:p>
            <a:pPr lvl="0"/>
            <a:r>
              <a:rPr lang="en-US" sz="1200" kern="1200" dirty="0">
                <a:solidFill>
                  <a:schemeClr val="tx1"/>
                </a:solidFill>
                <a:effectLst/>
                <a:latin typeface="+mn-lt"/>
                <a:ea typeface="+mn-ea"/>
                <a:cs typeface="+mn-cs"/>
              </a:rPr>
              <a:t>Current residents/families/guardians will receive information with regards to the Abuse Policy, upon admission, via meetings, newsletters, and other forms of communication.</a:t>
            </a:r>
          </a:p>
          <a:p>
            <a:endParaRPr lang="en-US" dirty="0"/>
          </a:p>
          <a:p>
            <a:pPr lvl="0"/>
            <a:r>
              <a:rPr lang="en-US" sz="1200" b="1" kern="1200" dirty="0">
                <a:solidFill>
                  <a:schemeClr val="tx1"/>
                </a:solidFill>
                <a:effectLst/>
                <a:latin typeface="+mn-lt"/>
                <a:ea typeface="+mn-ea"/>
                <a:cs typeface="+mn-cs"/>
              </a:rPr>
              <a:t>PHYSICAL PLANT/ENVIRONMENT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(*This section should be reviewed and tailored to the specific state law and statutory requirements)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The facility Safety Committee will review the facility physical plant and identified areas of concern and implement responses and corrections to the facility’s physical plant/environment to assist in the prevention of resident maltreatment.</a:t>
            </a:r>
          </a:p>
          <a:p>
            <a:r>
              <a:rPr lang="en-US" sz="1200" kern="1200" dirty="0">
                <a:solidFill>
                  <a:schemeClr val="tx1"/>
                </a:solidFill>
                <a:effectLst/>
                <a:latin typeface="+mn-lt"/>
                <a:ea typeface="+mn-ea"/>
                <a:cs typeface="+mn-cs"/>
              </a:rPr>
              <a:t>b.	The facility will conduct a review of the physical plant and surrounding environment for areas of potential vulnerability.  This review will include areas of concerns that can potentially affect resident safety.  A plan will be developed to address these areas in the facility QAPI process and will be reported.    </a:t>
            </a:r>
          </a:p>
          <a:p>
            <a:endParaRPr lang="en-US" dirty="0"/>
          </a:p>
          <a:p>
            <a:endParaRPr lang="en-US" dirty="0"/>
          </a:p>
          <a:p>
            <a:pPr lvl="0"/>
            <a:r>
              <a:rPr lang="en-US" sz="1200" b="1" kern="1200" dirty="0">
                <a:solidFill>
                  <a:schemeClr val="tx1"/>
                </a:solidFill>
                <a:effectLst/>
                <a:latin typeface="+mn-lt"/>
                <a:ea typeface="+mn-ea"/>
                <a:cs typeface="+mn-cs"/>
              </a:rPr>
              <a:t>POPULATION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(*This section should be reviewed and tailored to the specific state law and statutory requirements)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The facility’s population presents the following factors, </a:t>
            </a:r>
            <a:r>
              <a:rPr lang="en-US" sz="1200" i="1" kern="1200" dirty="0">
                <a:solidFill>
                  <a:schemeClr val="tx1"/>
                </a:solidFill>
                <a:effectLst/>
                <a:latin typeface="+mn-lt"/>
                <a:ea typeface="+mn-ea"/>
                <a:cs typeface="+mn-cs"/>
              </a:rPr>
              <a:t>(May include, but not limited to) </a:t>
            </a:r>
            <a:r>
              <a:rPr lang="en-US" sz="1200" kern="1200" dirty="0">
                <a:solidFill>
                  <a:schemeClr val="tx1"/>
                </a:solidFill>
                <a:effectLst/>
                <a:latin typeface="+mn-lt"/>
                <a:ea typeface="+mn-ea"/>
                <a:cs typeface="+mn-cs"/>
              </a:rPr>
              <a:t>which could result in maltreatment of residents:                                   </a:t>
            </a:r>
          </a:p>
          <a:p>
            <a:r>
              <a:rPr lang="en-US" sz="1200" kern="1200" dirty="0">
                <a:solidFill>
                  <a:schemeClr val="tx1"/>
                </a:solidFill>
                <a:effectLst/>
                <a:latin typeface="+mn-lt"/>
                <a:ea typeface="+mn-ea"/>
                <a:cs typeface="+mn-cs"/>
              </a:rPr>
              <a:t>	The assessment, planning of care and services, and monitoring of residents with needs and behaviors which might lead to conflict or neglect, such as residents with a history of cognitive deficits, sensory deficits, aggressive behaviors, residents who have behaviors such as entering other residents’ rooms, wandering behaviors, residents with self-injurious behaviors, socially inappropriate behaviors, verbal outbursts, residents with communication disorders, those who are nonverbal and those that require heavy care and/or are totally dependent on staff.  </a:t>
            </a:r>
          </a:p>
          <a:p>
            <a:r>
              <a:rPr lang="en-US" sz="1200" kern="1200" dirty="0">
                <a:solidFill>
                  <a:schemeClr val="tx1"/>
                </a:solidFill>
                <a:effectLst/>
                <a:latin typeface="+mn-lt"/>
                <a:ea typeface="+mn-ea"/>
                <a:cs typeface="+mn-cs"/>
              </a:rPr>
              <a:t>b.   The facility will ensure a comprehensive dementia management program to prevent resident abuse. </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PREDATORY OFFENDER PROVISIONS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(*This section should be reviewed and tailored to the specific state law and statutory requirements)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assessing a person’s risk of abusing other vulnerable adults, or if a predatory offender is seeking admission or has been admitted to the facility:</a:t>
            </a:r>
          </a:p>
          <a:p>
            <a:pPr lvl="0"/>
            <a:r>
              <a:rPr lang="en-US" sz="1200" kern="1200" dirty="0">
                <a:solidFill>
                  <a:schemeClr val="tx1"/>
                </a:solidFill>
                <a:effectLst/>
                <a:latin typeface="+mn-lt"/>
                <a:ea typeface="+mn-ea"/>
                <a:cs typeface="+mn-cs"/>
              </a:rPr>
              <a:t>A law enforcement agency, with knowledge of the predatory offender, must notify the facility.</a:t>
            </a:r>
          </a:p>
          <a:p>
            <a:pPr lvl="0"/>
            <a:r>
              <a:rPr lang="en-US" sz="1200" kern="1200" dirty="0">
                <a:solidFill>
                  <a:schemeClr val="tx1"/>
                </a:solidFill>
                <a:effectLst/>
                <a:latin typeface="+mn-lt"/>
                <a:ea typeface="+mn-ea"/>
                <a:cs typeface="+mn-cs"/>
              </a:rPr>
              <a:t>The offender is required to self-identify.  Failure to do so is a felony.  If a predatory offender is admitted and does not self-identify, the facility can discharge the offender, and the offender has no right to appeal the discharge.</a:t>
            </a:r>
          </a:p>
          <a:p>
            <a:pPr lvl="0"/>
            <a:r>
              <a:rPr lang="en-US" sz="1200" kern="1200" dirty="0">
                <a:solidFill>
                  <a:schemeClr val="tx1"/>
                </a:solidFill>
                <a:effectLst/>
                <a:latin typeface="+mn-lt"/>
                <a:ea typeface="+mn-ea"/>
                <a:cs typeface="+mn-cs"/>
              </a:rPr>
              <a:t>The facility must notify other residents that a predatory offender has been admitted.  If it is determined that notice to a particular resident not be appropriate because of the resident’s medical, emotional, or mental status, the resident’s next of kin or emergency contact (resident representative) must be notified.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6.    POSTING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A posting in an area accessible to residents, employees and visitors is the name, title, location and telephone number of the individual in the nursing home that is responsible for receiving complaints and ensuring a complaint investigation is completed.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7.  SUPERVISION OF STAFF</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Staff will be supervised to identify inappropriate behaviors while caring for or </a:t>
            </a:r>
          </a:p>
          <a:p>
            <a:r>
              <a:rPr lang="en-US" sz="1200" kern="1200" dirty="0">
                <a:solidFill>
                  <a:schemeClr val="tx1"/>
                </a:solidFill>
                <a:effectLst/>
                <a:latin typeface="+mn-lt"/>
                <a:ea typeface="+mn-ea"/>
                <a:cs typeface="+mn-cs"/>
              </a:rPr>
              <a:t>           In attendance with residents.</a:t>
            </a:r>
          </a:p>
          <a:p>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18</a:t>
            </a:fld>
            <a:endParaRPr lang="en-US" dirty="0"/>
          </a:p>
        </p:txBody>
      </p:sp>
    </p:spTree>
    <p:extLst>
      <p:ext uri="{BB962C8B-B14F-4D97-AF65-F5344CB8AC3E}">
        <p14:creationId xmlns:p14="http://schemas.microsoft.com/office/powerpoint/2010/main" val="3882536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“ABUSE” POLICY REQUIREMENTS</a:t>
            </a:r>
            <a:r>
              <a:rPr lang="en-US" sz="1200" kern="1200" dirty="0">
                <a:solidFill>
                  <a:schemeClr val="tx1"/>
                </a:solidFill>
                <a:effectLst/>
                <a:latin typeface="+mn-lt"/>
                <a:ea typeface="+mn-ea"/>
                <a:cs typeface="+mn-cs"/>
              </a:rPr>
              <a:t>:   It is the policy of this facility that all staff monitor residents and will know how to identify potential signs and symptoms of “abuse”.  Occurrences, patterns and trends that may constitute “abuse” will be investigated.</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PROCEDURE: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staff will receive education about how to identify signs and symptoms of abuse.  Residents will be monitored for possible signs of “abuse”. Symptoms that will be monitored:</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Suspicious or unexplained bruising</a:t>
            </a:r>
          </a:p>
          <a:p>
            <a:pPr lvl="0"/>
            <a:r>
              <a:rPr lang="en-US" sz="1200" kern="1200" dirty="0">
                <a:solidFill>
                  <a:schemeClr val="tx1"/>
                </a:solidFill>
                <a:effectLst/>
                <a:latin typeface="+mn-lt"/>
                <a:ea typeface="+mn-ea"/>
                <a:cs typeface="+mn-cs"/>
              </a:rPr>
              <a:t>Unnecessary fear</a:t>
            </a:r>
          </a:p>
          <a:p>
            <a:pPr lvl="0"/>
            <a:r>
              <a:rPr lang="en-US" sz="1200" kern="1200" dirty="0">
                <a:solidFill>
                  <a:schemeClr val="tx1"/>
                </a:solidFill>
                <a:effectLst/>
                <a:latin typeface="+mn-lt"/>
                <a:ea typeface="+mn-ea"/>
                <a:cs typeface="+mn-cs"/>
              </a:rPr>
              <a:t>Abnormal discharge from body orifices</a:t>
            </a:r>
          </a:p>
          <a:p>
            <a:pPr lvl="0"/>
            <a:r>
              <a:rPr lang="en-US" sz="1200" kern="1200" dirty="0">
                <a:solidFill>
                  <a:schemeClr val="tx1"/>
                </a:solidFill>
                <a:effectLst/>
                <a:latin typeface="+mn-lt"/>
                <a:ea typeface="+mn-ea"/>
                <a:cs typeface="+mn-cs"/>
              </a:rPr>
              <a:t>Inconsistent details by staff regarding how incidents occurred</a:t>
            </a:r>
          </a:p>
          <a:p>
            <a:pPr lvl="0"/>
            <a:r>
              <a:rPr lang="en-US" sz="1200" kern="1200" dirty="0">
                <a:solidFill>
                  <a:schemeClr val="tx1"/>
                </a:solidFill>
                <a:effectLst/>
                <a:latin typeface="+mn-lt"/>
                <a:ea typeface="+mn-ea"/>
                <a:cs typeface="+mn-cs"/>
              </a:rPr>
              <a:t>Unusual behavior toward other staff, residents, family members, or visitors</a:t>
            </a:r>
          </a:p>
          <a:p>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19</a:t>
            </a:fld>
            <a:endParaRPr lang="en-US" dirty="0"/>
          </a:p>
        </p:txBody>
      </p:sp>
    </p:spTree>
    <p:extLst>
      <p:ext uri="{BB962C8B-B14F-4D97-AF65-F5344CB8AC3E}">
        <p14:creationId xmlns:p14="http://schemas.microsoft.com/office/powerpoint/2010/main" val="2600537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starting out today by going through slides of information that will also be provided in the All</a:t>
            </a:r>
            <a:r>
              <a:rPr lang="en-US" baseline="0" dirty="0"/>
              <a:t> Staff Abuse Education in order for you to have a good understanding of the policy, definitions and expectations of all staff working in this facility.</a:t>
            </a:r>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a:t>
            </a:fld>
            <a:endParaRPr lang="en-US" dirty="0"/>
          </a:p>
        </p:txBody>
      </p:sp>
    </p:spTree>
    <p:extLst>
      <p:ext uri="{BB962C8B-B14F-4D97-AF65-F5344CB8AC3E}">
        <p14:creationId xmlns:p14="http://schemas.microsoft.com/office/powerpoint/2010/main" val="1375600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Staff must report to a supervisor right away if they suspect or observe that a resident is</a:t>
            </a:r>
            <a:r>
              <a:rPr lang="en-US" baseline="0" dirty="0"/>
              <a:t> being mistreated. The facility must report alleged abuse related events according to the Federal standards listed here or according to the more strict standards defined by your State or Facility. In either case, it is vitally important that you and your staff report what you know. The supervisor should report to the Administrator and perhaps to the State agency, depending upon your facility’s policy. You always have the option of anonymously reporting directly to the State agency as does the resident.</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20</a:t>
            </a:fld>
            <a:endParaRPr lang="en-US" dirty="0"/>
          </a:p>
        </p:txBody>
      </p:sp>
    </p:spTree>
    <p:extLst>
      <p:ext uri="{BB962C8B-B14F-4D97-AF65-F5344CB8AC3E}">
        <p14:creationId xmlns:p14="http://schemas.microsoft.com/office/powerpoint/2010/main" val="117936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Review State rule</a:t>
            </a:r>
            <a:r>
              <a:rPr lang="en-US" baseline="0" dirty="0"/>
              <a:t> </a:t>
            </a:r>
            <a:r>
              <a:rPr lang="en-US" dirty="0"/>
              <a:t>and Facility policy.</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21</a:t>
            </a:fld>
            <a:endParaRPr lang="en-US" dirty="0"/>
          </a:p>
        </p:txBody>
      </p:sp>
    </p:spTree>
    <p:extLst>
      <p:ext uri="{BB962C8B-B14F-4D97-AF65-F5344CB8AC3E}">
        <p14:creationId xmlns:p14="http://schemas.microsoft.com/office/powerpoint/2010/main" val="3608707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Some mistreatment of</a:t>
            </a:r>
            <a:r>
              <a:rPr lang="en-US" baseline="0" dirty="0"/>
              <a:t> residents may also be a crime. The Federal law requires that we report suspicion of a crime to local law enforcement authorities. </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22</a:t>
            </a:fld>
            <a:endParaRPr lang="en-US" dirty="0"/>
          </a:p>
        </p:txBody>
      </p:sp>
    </p:spTree>
    <p:extLst>
      <p:ext uri="{BB962C8B-B14F-4D97-AF65-F5344CB8AC3E}">
        <p14:creationId xmlns:p14="http://schemas.microsoft.com/office/powerpoint/2010/main" val="1765493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Residents may not want to tell anyone about being mistreated because they are afraid that they will not get the care that they need or will be mistreated more. We are responsible to protect residents from retaliation – a person getting back at the resident for reporting. Staff should report to a supervisor right away if they are aware of a staff member retaliating after a resident reports mistreatment. </a:t>
            </a:r>
          </a:p>
          <a:p>
            <a:r>
              <a:rPr lang="en-US" dirty="0"/>
              <a:t>**As a facility leader, this is an area to monitor following reports of abuse</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23</a:t>
            </a:fld>
            <a:endParaRPr lang="en-US" dirty="0"/>
          </a:p>
        </p:txBody>
      </p:sp>
    </p:spTree>
    <p:extLst>
      <p:ext uri="{BB962C8B-B14F-4D97-AF65-F5344CB8AC3E}">
        <p14:creationId xmlns:p14="http://schemas.microsoft.com/office/powerpoint/2010/main" val="1982615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dirty="0">
                <a:solidFill>
                  <a:schemeClr val="tx1"/>
                </a:solidFill>
                <a:effectLst/>
                <a:latin typeface="+mn-lt"/>
                <a:ea typeface="+mn-ea"/>
                <a:cs typeface="+mn-cs"/>
              </a:rPr>
              <a:t>The investigation is the process used to try to determine what happened.</a:t>
            </a:r>
            <a:endParaRPr lang="en-US" dirty="0"/>
          </a:p>
          <a:p>
            <a:endParaRPr lang="en-US" dirty="0"/>
          </a:p>
          <a:p>
            <a:r>
              <a:rPr lang="en-US" dirty="0"/>
              <a:t>It may take a little time to investigate events around suspected abuse</a:t>
            </a:r>
            <a:r>
              <a:rPr lang="en-US" baseline="0" dirty="0"/>
              <a:t> but every suspicion of abuse must be thoroughly investigated. Investigation usually includes interviews, written statements from residents and staff, chart review and an examination of the resident or their room. </a:t>
            </a:r>
          </a:p>
          <a:p>
            <a:endParaRPr lang="en-US" baseline="0" dirty="0"/>
          </a:p>
          <a:p>
            <a:r>
              <a:rPr lang="en-US" u="sng" baseline="0" dirty="0"/>
              <a:t>We need to ask:</a:t>
            </a:r>
          </a:p>
          <a:p>
            <a:pPr lvl="0"/>
            <a:r>
              <a:rPr lang="en-US" sz="1200" kern="1200" dirty="0">
                <a:solidFill>
                  <a:schemeClr val="tx1"/>
                </a:solidFill>
                <a:effectLst/>
                <a:latin typeface="+mn-lt"/>
                <a:ea typeface="+mn-ea"/>
                <a:cs typeface="+mn-cs"/>
              </a:rPr>
              <a:t>Who was involved</a:t>
            </a:r>
          </a:p>
          <a:p>
            <a:pPr lvl="0"/>
            <a:r>
              <a:rPr lang="en-US" sz="1200" kern="1200" dirty="0">
                <a:solidFill>
                  <a:schemeClr val="tx1"/>
                </a:solidFill>
                <a:effectLst/>
                <a:latin typeface="+mn-lt"/>
                <a:ea typeface="+mn-ea"/>
                <a:cs typeface="+mn-cs"/>
              </a:rPr>
              <a:t>Residents’ statements</a:t>
            </a:r>
          </a:p>
          <a:p>
            <a:pPr lvl="1"/>
            <a:r>
              <a:rPr lang="en-US" sz="1200" kern="1200" dirty="0">
                <a:solidFill>
                  <a:schemeClr val="tx1"/>
                </a:solidFill>
                <a:effectLst/>
                <a:latin typeface="+mn-lt"/>
                <a:ea typeface="+mn-ea"/>
                <a:cs typeface="+mn-cs"/>
              </a:rPr>
              <a:t>For non-verbal residents, cognitively impaired residents or residents who refuse to be interviewed, attempt to interview resident first.  If unable, observe resident, complete an evaluation of resident behavior, affect and response to interaction, and document findings.  </a:t>
            </a:r>
          </a:p>
          <a:p>
            <a:pPr lvl="0"/>
            <a:r>
              <a:rPr lang="en-US" sz="1200" kern="1200" dirty="0">
                <a:solidFill>
                  <a:schemeClr val="tx1"/>
                </a:solidFill>
                <a:effectLst/>
                <a:latin typeface="+mn-lt"/>
                <a:ea typeface="+mn-ea"/>
                <a:cs typeface="+mn-cs"/>
              </a:rPr>
              <a:t>Resident’s roommate statements (if applicable)</a:t>
            </a:r>
          </a:p>
          <a:p>
            <a:pPr lvl="0"/>
            <a:r>
              <a:rPr lang="en-US" sz="1200" kern="1200" dirty="0">
                <a:solidFill>
                  <a:schemeClr val="tx1"/>
                </a:solidFill>
                <a:effectLst/>
                <a:latin typeface="+mn-lt"/>
                <a:ea typeface="+mn-ea"/>
                <a:cs typeface="+mn-cs"/>
              </a:rPr>
              <a:t>Involved staff and witness statements of events</a:t>
            </a:r>
          </a:p>
          <a:p>
            <a:pPr lvl="0"/>
            <a:r>
              <a:rPr lang="en-US" sz="1200" kern="1200" dirty="0">
                <a:solidFill>
                  <a:schemeClr val="tx1"/>
                </a:solidFill>
                <a:effectLst/>
                <a:latin typeface="+mn-lt"/>
                <a:ea typeface="+mn-ea"/>
                <a:cs typeface="+mn-cs"/>
              </a:rPr>
              <a:t>A description of the resident’s behavior and environment at the time of the incident</a:t>
            </a:r>
          </a:p>
          <a:p>
            <a:pPr lvl="0"/>
            <a:r>
              <a:rPr lang="en-US" sz="1200" kern="1200" dirty="0">
                <a:solidFill>
                  <a:schemeClr val="tx1"/>
                </a:solidFill>
                <a:effectLst/>
                <a:latin typeface="+mn-lt"/>
                <a:ea typeface="+mn-ea"/>
                <a:cs typeface="+mn-cs"/>
              </a:rPr>
              <a:t>Injuries present including a resident assessment</a:t>
            </a:r>
          </a:p>
          <a:p>
            <a:pPr lvl="0"/>
            <a:r>
              <a:rPr lang="en-US" sz="1200" kern="1200" dirty="0">
                <a:solidFill>
                  <a:schemeClr val="tx1"/>
                </a:solidFill>
                <a:effectLst/>
                <a:latin typeface="+mn-lt"/>
                <a:ea typeface="+mn-ea"/>
                <a:cs typeface="+mn-cs"/>
              </a:rPr>
              <a:t>Observation of resident and staff behaviors during the investigation</a:t>
            </a:r>
          </a:p>
          <a:p>
            <a:pPr lvl="0"/>
            <a:r>
              <a:rPr lang="en-US" sz="1200" kern="1200" dirty="0">
                <a:solidFill>
                  <a:schemeClr val="tx1"/>
                </a:solidFill>
                <a:effectLst/>
                <a:latin typeface="+mn-lt"/>
                <a:ea typeface="+mn-ea"/>
                <a:cs typeface="+mn-cs"/>
              </a:rPr>
              <a:t>Environmental considerations</a:t>
            </a:r>
          </a:p>
          <a:p>
            <a:pPr lvl="0"/>
            <a:r>
              <a:rPr lang="en-US" sz="1200" kern="1200" dirty="0">
                <a:solidFill>
                  <a:schemeClr val="tx1"/>
                </a:solidFill>
                <a:effectLst/>
                <a:latin typeface="+mn-lt"/>
                <a:ea typeface="+mn-ea"/>
                <a:cs typeface="+mn-cs"/>
              </a:rPr>
              <a:t>Complete a</a:t>
            </a:r>
            <a:r>
              <a:rPr lang="en-US" sz="1200" kern="1200" baseline="0" dirty="0">
                <a:solidFill>
                  <a:schemeClr val="tx1"/>
                </a:solidFill>
                <a:effectLst/>
                <a:latin typeface="+mn-lt"/>
                <a:ea typeface="+mn-ea"/>
                <a:cs typeface="+mn-cs"/>
              </a:rPr>
              <a:t> cognitive review of the resident(s) </a:t>
            </a:r>
          </a:p>
          <a:p>
            <a:pPr lvl="0"/>
            <a:r>
              <a:rPr lang="en-US" sz="1200" kern="1200" baseline="0" dirty="0">
                <a:solidFill>
                  <a:schemeClr val="tx1"/>
                </a:solidFill>
                <a:effectLst/>
                <a:latin typeface="+mn-lt"/>
                <a:ea typeface="+mn-ea"/>
                <a:cs typeface="+mn-cs"/>
              </a:rPr>
              <a:t>Complete a personnel record and training record review of individuals involved/identified.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Other Considerations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 Investigation of injuries of Unknown Origin or Suspicious injuries:  </a:t>
            </a:r>
            <a:r>
              <a:rPr lang="en-US" sz="1200" kern="1200" dirty="0">
                <a:solidFill>
                  <a:schemeClr val="tx1"/>
                </a:solidFill>
                <a:effectLst/>
                <a:latin typeface="+mn-lt"/>
                <a:ea typeface="+mn-ea"/>
                <a:cs typeface="+mn-cs"/>
              </a:rPr>
              <a:t>must be immediately investigated to rule out abuse:</a:t>
            </a:r>
          </a:p>
          <a:p>
            <a:r>
              <a:rPr lang="en-US" sz="1200" kern="1200" dirty="0">
                <a:solidFill>
                  <a:schemeClr val="tx1"/>
                </a:solidFill>
                <a:effectLst/>
                <a:latin typeface="+mn-lt"/>
                <a:ea typeface="+mn-ea"/>
                <a:cs typeface="+mn-cs"/>
              </a:rPr>
              <a:t>i. injuries include, but are not limited to, bruising of the inner thigh, chest, face, and breast, bruises of an unusual size, multiple unexplained bruises, and/or bruising in an area not typically vulnerable to trauma.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 </a:t>
            </a:r>
            <a:r>
              <a:rPr lang="en-US" sz="1200" b="1" kern="1200" dirty="0">
                <a:solidFill>
                  <a:schemeClr val="tx1"/>
                </a:solidFill>
                <a:effectLst/>
                <a:latin typeface="+mn-lt"/>
                <a:ea typeface="+mn-ea"/>
                <a:cs typeface="+mn-cs"/>
              </a:rPr>
              <a:t>Investigation regarding misappropriation: </a:t>
            </a:r>
            <a:r>
              <a:rPr lang="en-US" sz="1200" kern="1200" dirty="0">
                <a:solidFill>
                  <a:schemeClr val="tx1"/>
                </a:solidFill>
                <a:effectLst/>
                <a:latin typeface="+mn-lt"/>
                <a:ea typeface="+mn-ea"/>
                <a:cs typeface="+mn-cs"/>
              </a:rPr>
              <a:t> complete an active search for missing item(s) including documentation of investigation.</a:t>
            </a:r>
          </a:p>
          <a:p>
            <a:pPr lvl="0"/>
            <a:r>
              <a:rPr lang="en-US" sz="1200" kern="1200" dirty="0">
                <a:solidFill>
                  <a:schemeClr val="tx1"/>
                </a:solidFill>
                <a:effectLst/>
                <a:latin typeface="+mn-lt"/>
                <a:ea typeface="+mn-ea"/>
                <a:cs typeface="+mn-cs"/>
              </a:rPr>
              <a:t>The investigation will consist of at least the following:</a:t>
            </a:r>
          </a:p>
          <a:p>
            <a:pPr lvl="0"/>
            <a:r>
              <a:rPr lang="en-US" sz="1200" kern="1200" dirty="0">
                <a:solidFill>
                  <a:schemeClr val="tx1"/>
                </a:solidFill>
                <a:effectLst/>
                <a:latin typeface="+mn-lt"/>
                <a:ea typeface="+mn-ea"/>
                <a:cs typeface="+mn-cs"/>
              </a:rPr>
              <a:t>A review of the completed complaint report</a:t>
            </a:r>
          </a:p>
          <a:p>
            <a:pPr lvl="0"/>
            <a:r>
              <a:rPr lang="en-US" sz="1200" kern="1200" dirty="0">
                <a:solidFill>
                  <a:schemeClr val="tx1"/>
                </a:solidFill>
                <a:effectLst/>
                <a:latin typeface="+mn-lt"/>
                <a:ea typeface="+mn-ea"/>
                <a:cs typeface="+mn-cs"/>
              </a:rPr>
              <a:t>An interview with the person or persons reporting the incident</a:t>
            </a:r>
          </a:p>
          <a:p>
            <a:pPr lvl="0"/>
            <a:r>
              <a:rPr lang="en-US" sz="1200" kern="1200" dirty="0">
                <a:solidFill>
                  <a:schemeClr val="tx1"/>
                </a:solidFill>
                <a:effectLst/>
                <a:latin typeface="+mn-lt"/>
                <a:ea typeface="+mn-ea"/>
                <a:cs typeface="+mn-cs"/>
              </a:rPr>
              <a:t>Interviews with any witnesses to the incident</a:t>
            </a:r>
          </a:p>
          <a:p>
            <a:pPr lvl="0"/>
            <a:r>
              <a:rPr lang="en-US" sz="1200" kern="1200" dirty="0">
                <a:solidFill>
                  <a:schemeClr val="tx1"/>
                </a:solidFill>
                <a:effectLst/>
                <a:latin typeface="+mn-lt"/>
                <a:ea typeface="+mn-ea"/>
                <a:cs typeface="+mn-cs"/>
              </a:rPr>
              <a:t>A review of the resident medical record if indicated</a:t>
            </a:r>
          </a:p>
          <a:p>
            <a:pPr lvl="0"/>
            <a:r>
              <a:rPr lang="en-US" sz="1200" kern="1200" dirty="0">
                <a:solidFill>
                  <a:schemeClr val="tx1"/>
                </a:solidFill>
                <a:effectLst/>
                <a:latin typeface="+mn-lt"/>
                <a:ea typeface="+mn-ea"/>
                <a:cs typeface="+mn-cs"/>
              </a:rPr>
              <a:t>A search of resident room (with resident permission)</a:t>
            </a:r>
          </a:p>
          <a:p>
            <a:pPr lvl="0"/>
            <a:r>
              <a:rPr lang="en-US" sz="1200" kern="1200" dirty="0">
                <a:solidFill>
                  <a:schemeClr val="tx1"/>
                </a:solidFill>
                <a:effectLst/>
                <a:latin typeface="+mn-lt"/>
                <a:ea typeface="+mn-ea"/>
                <a:cs typeface="+mn-cs"/>
              </a:rPr>
              <a:t>An interview with staff members having contact with the resident during the relevant periods or shifts of the alleged incident</a:t>
            </a:r>
          </a:p>
          <a:p>
            <a:pPr lvl="0"/>
            <a:r>
              <a:rPr lang="en-US" sz="1200" kern="1200" dirty="0">
                <a:solidFill>
                  <a:schemeClr val="tx1"/>
                </a:solidFill>
                <a:effectLst/>
                <a:latin typeface="+mn-lt"/>
                <a:ea typeface="+mn-ea"/>
                <a:cs typeface="+mn-cs"/>
              </a:rPr>
              <a:t>Interviews with the resident’s roommate, family members, and visitors</a:t>
            </a:r>
          </a:p>
          <a:p>
            <a:pPr lvl="0"/>
            <a:r>
              <a:rPr lang="en-US" sz="1200" kern="1200" dirty="0">
                <a:solidFill>
                  <a:schemeClr val="tx1"/>
                </a:solidFill>
                <a:effectLst/>
                <a:latin typeface="+mn-lt"/>
                <a:ea typeface="+mn-ea"/>
                <a:cs typeface="+mn-cs"/>
              </a:rPr>
              <a:t>A root-cause analysis of all circumstances surrounding the incident.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 Investigation of involuntary seclusion should include</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Symptoms that led to the consideration of the separation</a:t>
            </a:r>
          </a:p>
          <a:p>
            <a:pPr lvl="0"/>
            <a:r>
              <a:rPr lang="en-US" sz="1200" kern="1200" dirty="0">
                <a:solidFill>
                  <a:schemeClr val="tx1"/>
                </a:solidFill>
                <a:effectLst/>
                <a:latin typeface="+mn-lt"/>
                <a:ea typeface="+mn-ea"/>
                <a:cs typeface="+mn-cs"/>
              </a:rPr>
              <a:t>Investigation into whether the symptoms were caused by failure to meet resident needs, provide meaningful activities or manipulation of the resident environment</a:t>
            </a:r>
          </a:p>
          <a:p>
            <a:pPr lvl="0"/>
            <a:r>
              <a:rPr lang="en-US" sz="1200" kern="1200" dirty="0">
                <a:solidFill>
                  <a:schemeClr val="tx1"/>
                </a:solidFill>
                <a:effectLst/>
                <a:latin typeface="+mn-lt"/>
                <a:ea typeface="+mn-ea"/>
                <a:cs typeface="+mn-cs"/>
              </a:rPr>
              <a:t>Was the cause of the symptom removed?</a:t>
            </a:r>
          </a:p>
          <a:p>
            <a:pPr lvl="0"/>
            <a:r>
              <a:rPr lang="en-US" sz="1200" kern="1200" dirty="0">
                <a:solidFill>
                  <a:schemeClr val="tx1"/>
                </a:solidFill>
                <a:effectLst/>
                <a:latin typeface="+mn-lt"/>
                <a:ea typeface="+mn-ea"/>
                <a:cs typeface="+mn-cs"/>
              </a:rPr>
              <a:t>Were alternatives attempted prior to separation?</a:t>
            </a:r>
          </a:p>
          <a:p>
            <a:pPr lvl="0"/>
            <a:r>
              <a:rPr lang="en-US" sz="1200" kern="1200" dirty="0">
                <a:solidFill>
                  <a:schemeClr val="tx1"/>
                </a:solidFill>
                <a:effectLst/>
                <a:latin typeface="+mn-lt"/>
                <a:ea typeface="+mn-ea"/>
                <a:cs typeface="+mn-cs"/>
              </a:rPr>
              <a:t>Was the separation for the least amount of time necessary?</a:t>
            </a:r>
          </a:p>
          <a:p>
            <a:pPr lvl="0"/>
            <a:r>
              <a:rPr lang="en-US" sz="1200" kern="1200" dirty="0">
                <a:solidFill>
                  <a:schemeClr val="tx1"/>
                </a:solidFill>
                <a:effectLst/>
                <a:latin typeface="+mn-lt"/>
                <a:ea typeface="+mn-ea"/>
                <a:cs typeface="+mn-cs"/>
              </a:rPr>
              <a:t>Was the family/legal representative involved in the care planning and informed choice regarding the separation?</a:t>
            </a:r>
          </a:p>
          <a:p>
            <a:pPr lvl="0"/>
            <a:r>
              <a:rPr lang="en-US" sz="1200" kern="1200" dirty="0">
                <a:solidFill>
                  <a:schemeClr val="tx1"/>
                </a:solidFill>
                <a:effectLst/>
                <a:latin typeface="+mn-lt"/>
                <a:ea typeface="+mn-ea"/>
                <a:cs typeface="+mn-cs"/>
              </a:rPr>
              <a:t>Is there evidence of monitoring and adjustments in care to reduce negative outcomes and attempt to determine less restrictive alternatives?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Additional Investigation Protocols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While the investigation is being conducted, accused individuals not employed by the facility will be denied unsupervised access to the resident.  Visits may only be made in designated areas, supervised by staff after approval by the Administrator.</a:t>
            </a:r>
          </a:p>
          <a:p>
            <a:pPr lvl="0"/>
            <a:r>
              <a:rPr lang="en-US" sz="1200" kern="1200" dirty="0">
                <a:solidFill>
                  <a:schemeClr val="tx1"/>
                </a:solidFill>
                <a:effectLst/>
                <a:latin typeface="+mn-lt"/>
                <a:ea typeface="+mn-ea"/>
                <a:cs typeface="+mn-cs"/>
              </a:rPr>
              <a:t>The Administrator will keep the resident or his/her resident representative informed of the progress of the investigation.</a:t>
            </a:r>
          </a:p>
          <a:p>
            <a:pPr lvl="0"/>
            <a:r>
              <a:rPr lang="en-US" sz="1200" kern="1200" dirty="0">
                <a:solidFill>
                  <a:schemeClr val="tx1"/>
                </a:solidFill>
                <a:effectLst/>
                <a:latin typeface="+mn-lt"/>
                <a:ea typeface="+mn-ea"/>
                <a:cs typeface="+mn-cs"/>
              </a:rPr>
              <a:t>The results of the investigation will be recorded and attached to the report.</a:t>
            </a:r>
          </a:p>
          <a:p>
            <a:pPr lvl="0"/>
            <a:r>
              <a:rPr lang="en-US" sz="1200" kern="1200" dirty="0">
                <a:solidFill>
                  <a:schemeClr val="tx1"/>
                </a:solidFill>
                <a:effectLst/>
                <a:latin typeface="+mn-lt"/>
                <a:ea typeface="+mn-ea"/>
                <a:cs typeface="+mn-cs"/>
              </a:rPr>
              <a:t>The Administrator or human resources designee will complete a copy of the investigation materials.</a:t>
            </a:r>
          </a:p>
          <a:p>
            <a:pPr lvl="0"/>
            <a:r>
              <a:rPr lang="en-US" sz="1200" kern="1200" dirty="0">
                <a:solidFill>
                  <a:schemeClr val="tx1"/>
                </a:solidFill>
                <a:effectLst/>
                <a:latin typeface="+mn-lt"/>
                <a:ea typeface="+mn-ea"/>
                <a:cs typeface="+mn-cs"/>
              </a:rPr>
              <a:t>The Administrator or designee will inform the resident and/or his/her representative of the findings of the investigation and corrective action taken.</a:t>
            </a:r>
          </a:p>
          <a:p>
            <a:pPr lvl="0"/>
            <a:r>
              <a:rPr lang="en-US" sz="1200" kern="1200" dirty="0">
                <a:solidFill>
                  <a:schemeClr val="tx1"/>
                </a:solidFill>
                <a:effectLst/>
                <a:latin typeface="+mn-lt"/>
                <a:ea typeface="+mn-ea"/>
                <a:cs typeface="+mn-cs"/>
              </a:rPr>
              <a:t>Inquiries made concerning “abuse” reporting and investigation must be referred to the Administrator or Designee.</a:t>
            </a:r>
          </a:p>
          <a:p>
            <a:pPr lvl="0"/>
            <a:r>
              <a:rPr lang="en-US" sz="1200" kern="1200" dirty="0">
                <a:solidFill>
                  <a:schemeClr val="tx1"/>
                </a:solidFill>
                <a:effectLst/>
                <a:latin typeface="+mn-lt"/>
                <a:ea typeface="+mn-ea"/>
                <a:cs typeface="+mn-cs"/>
              </a:rPr>
              <a:t>Law Enforcement:</a:t>
            </a:r>
          </a:p>
          <a:p>
            <a:pPr lvl="1"/>
            <a:r>
              <a:rPr lang="en-US" sz="1200" kern="1200" dirty="0">
                <a:solidFill>
                  <a:schemeClr val="tx1"/>
                </a:solidFill>
                <a:effectLst/>
                <a:latin typeface="+mn-lt"/>
                <a:ea typeface="+mn-ea"/>
                <a:cs typeface="+mn-cs"/>
              </a:rPr>
              <a:t>All reports of suspected crime and/or alleged sexual abuse must be immediately reported to local law enforcement to be investigated.  Facility staff will fully cooperate with the local law enforcement designee. </a:t>
            </a:r>
          </a:p>
          <a:p>
            <a:r>
              <a:rPr lang="en-US" sz="1200" kern="1200" dirty="0">
                <a:solidFill>
                  <a:schemeClr val="tx1"/>
                </a:solidFill>
                <a:effectLst/>
                <a:latin typeface="+mn-lt"/>
                <a:ea typeface="+mn-ea"/>
                <a:cs typeface="+mn-cs"/>
              </a:rPr>
              <a:t>The follow-up investigative notes will be submitted to the KDADS Regional Manager within five working days of the initial report.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staff must cooperate during the investigation to assure the resident is fully protected.</a:t>
            </a:r>
          </a:p>
          <a:p>
            <a:endParaRPr lang="en-US" baseline="0" dirty="0"/>
          </a:p>
          <a:p>
            <a:r>
              <a:rPr lang="en-US" baseline="0" dirty="0"/>
              <a:t>The Administrator, the Social worker and/or a nursing leader may conduct he investigation. </a:t>
            </a:r>
          </a:p>
          <a:p>
            <a:endParaRPr lang="en-US" baseline="0" dirty="0"/>
          </a:p>
          <a:p>
            <a:r>
              <a:rPr lang="en-US" baseline="0" dirty="0"/>
              <a:t>Information is recorded in an investigation file and used to prepare the final report to KDADS.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24</a:t>
            </a:fld>
            <a:endParaRPr lang="en-US" dirty="0"/>
          </a:p>
        </p:txBody>
      </p:sp>
    </p:spTree>
    <p:extLst>
      <p:ext uri="{BB962C8B-B14F-4D97-AF65-F5344CB8AC3E}">
        <p14:creationId xmlns:p14="http://schemas.microsoft.com/office/powerpoint/2010/main" val="1143251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Just as we will protect the resident from</a:t>
            </a:r>
            <a:r>
              <a:rPr lang="en-US" baseline="0" dirty="0"/>
              <a:t> retaliation, we will protect the involved resident and other residents from continuing abuse. This may mean that staff who may have been involved in the alleged event are suspended while the investigation is being completed. Staff may be re-assigned to other areas of the facility to work in some situations. The Administrator and other leaders will decide how best to protect the residents during the investigation. Immediately report any continuing suspicion of mistreatment to the supervisor.</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26</a:t>
            </a:fld>
            <a:endParaRPr lang="en-US" dirty="0"/>
          </a:p>
        </p:txBody>
      </p:sp>
    </p:spTree>
    <p:extLst>
      <p:ext uri="{BB962C8B-B14F-4D97-AF65-F5344CB8AC3E}">
        <p14:creationId xmlns:p14="http://schemas.microsoft.com/office/powerpoint/2010/main" val="1238521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specific</a:t>
            </a:r>
            <a:r>
              <a:rPr lang="en-US" baseline="0" dirty="0"/>
              <a:t> reporting requirements that the administrator has to follow.  Immediate reporting, within 24 hours, after 5 days of the initial report and other reporting requirements if las enforcement is involved.  This is all done to ensure that a thorough investigation is completed and that the resident (s) are protected.  </a:t>
            </a:r>
          </a:p>
          <a:p>
            <a:endParaRPr lang="en-US" dirty="0"/>
          </a:p>
          <a:p>
            <a:endParaRPr lang="en-US" dirty="0"/>
          </a:p>
          <a:p>
            <a:r>
              <a:rPr lang="en-US" dirty="0"/>
              <a:t>The Administrator and other leaders are responsible for reviewing the investigation results and reporting the conclusion to the State agency. Each State has different</a:t>
            </a:r>
            <a:r>
              <a:rPr lang="en-US" baseline="0" dirty="0"/>
              <a:t> </a:t>
            </a:r>
            <a:r>
              <a:rPr lang="en-US" dirty="0"/>
              <a:t>reporting rules and processes.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27</a:t>
            </a:fld>
            <a:endParaRPr lang="en-US" dirty="0"/>
          </a:p>
        </p:txBody>
      </p:sp>
    </p:spTree>
    <p:extLst>
      <p:ext uri="{BB962C8B-B14F-4D97-AF65-F5344CB8AC3E}">
        <p14:creationId xmlns:p14="http://schemas.microsoft.com/office/powerpoint/2010/main" val="820413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facility should</a:t>
            </a:r>
            <a:r>
              <a:rPr lang="en-US" baseline="0" dirty="0"/>
              <a:t> add their specific protocol here for how they investigate alleged abuse. Go over the forms or tools that are used.</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28</a:t>
            </a:fld>
            <a:endParaRPr lang="en-US" dirty="0"/>
          </a:p>
        </p:txBody>
      </p:sp>
    </p:spTree>
    <p:extLst>
      <p:ext uri="{BB962C8B-B14F-4D97-AF65-F5344CB8AC3E}">
        <p14:creationId xmlns:p14="http://schemas.microsoft.com/office/powerpoint/2010/main" val="3837964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all want to keep the residents safe from harm and fear. Keep up to date</a:t>
            </a:r>
            <a:r>
              <a:rPr lang="en-US" baseline="0" dirty="0"/>
              <a:t> about the abuse definitions and reporting requirements by attending annual education about the subject.  </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29</a:t>
            </a:fld>
            <a:endParaRPr lang="en-US" dirty="0"/>
          </a:p>
        </p:txBody>
      </p:sp>
    </p:spTree>
    <p:extLst>
      <p:ext uri="{BB962C8B-B14F-4D97-AF65-F5344CB8AC3E}">
        <p14:creationId xmlns:p14="http://schemas.microsoft.com/office/powerpoint/2010/main" val="76084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high level of frustration, anger or anxiety can cause a person to lash out at another person. Some</a:t>
            </a:r>
            <a:r>
              <a:rPr lang="en-US" baseline="0" dirty="0"/>
              <a:t> residents are challenging to care for; they have a lifetime of habits and communication styles that might not be acceptable to us. </a:t>
            </a:r>
          </a:p>
          <a:p>
            <a:endParaRPr lang="en-US" baseline="0" dirty="0"/>
          </a:p>
          <a:p>
            <a:r>
              <a:rPr lang="en-US" baseline="0" dirty="0"/>
              <a:t>As professionals, we are obligated to keep track of our own emotions and ask for assistance if we are concerned about our ability to react and respond to residents in a calm, professional manner. </a:t>
            </a:r>
          </a:p>
          <a:p>
            <a:endParaRPr lang="en-US" baseline="0" dirty="0"/>
          </a:p>
          <a:p>
            <a:r>
              <a:rPr lang="en-US" baseline="0" dirty="0"/>
              <a:t>You can assist your employees with this as well by offering help and support and urging them to seek assistance when needed or when struggling  </a:t>
            </a:r>
          </a:p>
          <a:p>
            <a:r>
              <a:rPr lang="en-US" baseline="0" dirty="0"/>
              <a:t>Some residents have behaviors that disrupt or frustrate other residents, family members or visitors. Be aware of these situations and offer or get help when emotions start to get high.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30</a:t>
            </a:fld>
            <a:endParaRPr lang="en-US" dirty="0"/>
          </a:p>
        </p:txBody>
      </p:sp>
    </p:spTree>
    <p:extLst>
      <p:ext uri="{BB962C8B-B14F-4D97-AF65-F5344CB8AC3E}">
        <p14:creationId xmlns:p14="http://schemas.microsoft.com/office/powerpoint/2010/main" val="1771108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purposes of this education, we will refer to the regulations for freedom from abuse, neglect, misappropriation and exploitation as “Abuse”. </a:t>
            </a:r>
          </a:p>
          <a:p>
            <a:r>
              <a:rPr lang="en-US" dirty="0"/>
              <a:t>Nursing homes that accept payments from Medicare and Medicaid must meet minimum standards for the</a:t>
            </a:r>
            <a:r>
              <a:rPr lang="en-US" baseline="0" dirty="0"/>
              <a:t> quality of the care and services they provide.  Today’s training will discuss the updated federal regulations related to abuse.  </a:t>
            </a:r>
          </a:p>
          <a:p>
            <a:endParaRPr lang="en-US" baseline="0" dirty="0"/>
          </a:p>
          <a:p>
            <a:r>
              <a:rPr lang="en-US" baseline="0" dirty="0"/>
              <a:t>The federal regulations were rewritten in 2016 for the first time since 1991 – the updates were completed in order to modernize the language and reflect changes that have happened in care, resident populations and quality standards.</a:t>
            </a:r>
          </a:p>
          <a:p>
            <a:endParaRPr lang="en-US" baseline="0" dirty="0"/>
          </a:p>
          <a:p>
            <a:r>
              <a:rPr lang="en-US" baseline="0" dirty="0"/>
              <a:t>The changes are being called the “Mega-Rule” because there are over 700 pages of regulations. There are three phases of implementation: Phase 1 was effective November 28, 2016, phase 2 is effective November 28, 2017 and phase 3 is effective on November 28, 2019.</a:t>
            </a:r>
          </a:p>
          <a:p>
            <a:endParaRPr lang="en-US" baseline="0" dirty="0"/>
          </a:p>
          <a:p>
            <a:r>
              <a:rPr lang="en-US" baseline="0" dirty="0"/>
              <a:t>Today we will review the changes made to the federal regulations about the residents’ right to be free from abuse. There are changes in the definitions of some words, new terms added to the overall definition of abuse as well as updated requirements for reporting suspected abuse. </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3</a:t>
            </a:fld>
            <a:endParaRPr lang="en-US" dirty="0"/>
          </a:p>
        </p:txBody>
      </p:sp>
    </p:spTree>
    <p:extLst>
      <p:ext uri="{BB962C8B-B14F-4D97-AF65-F5344CB8AC3E}">
        <p14:creationId xmlns:p14="http://schemas.microsoft.com/office/powerpoint/2010/main" val="2629084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Residents may be afraid to report mistreatment and mental</a:t>
            </a:r>
            <a:r>
              <a:rPr lang="en-US" baseline="0" dirty="0"/>
              <a:t> or verbal abuse do not leave physical signs. Residents may become depressed, anxious, withdrawn or fearful.  Teach your staff to look for changes in residents’ behavior, mood or social interactions. Teach staff to report changes to the supervisor for investigation. There are many reasons for changes in residents, such as illness, progressive dementia and medications. All resident changes need to be assessed  in order to treat the underlying problem. </a:t>
            </a:r>
          </a:p>
          <a:p>
            <a:endParaRPr lang="en-US" baseline="0" dirty="0"/>
          </a:p>
          <a:p>
            <a:r>
              <a:rPr lang="en-US" baseline="0" dirty="0"/>
              <a:t>Misappropriation can happen easily in a setting where personal belongings are available to large number of people, including staff, and visitors. Train staff to help residents keep track of their belongings. They give up many possessions when the move into a nursing facility. Their belongings are that much more important to them now. Train staff to report missing belongings right away.</a:t>
            </a:r>
          </a:p>
          <a:p>
            <a:endParaRPr lang="en-US" baseline="0" dirty="0"/>
          </a:p>
          <a:p>
            <a:r>
              <a:rPr lang="en-US" baseline="0" dirty="0"/>
              <a:t>Injuries of unknown source need to be investigated to eliminate the cause and protect the resident from future injury. Some injuries of unknown source may be caused by mistreatment of the resident. Train staff to report injuries right away so that they can be investigated. </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31</a:t>
            </a:fld>
            <a:endParaRPr lang="en-US" dirty="0"/>
          </a:p>
        </p:txBody>
      </p:sp>
    </p:spTree>
    <p:extLst>
      <p:ext uri="{BB962C8B-B14F-4D97-AF65-F5344CB8AC3E}">
        <p14:creationId xmlns:p14="http://schemas.microsoft.com/office/powerpoint/2010/main" val="3328359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are all required to be on the look out for resident mistreatment and abuse and report any suspicions to the supervisor.</a:t>
            </a:r>
            <a:r>
              <a:rPr lang="en-US" baseline="0" dirty="0"/>
              <a:t> Know your facility’s policy and process for reporting and participate as asked in investigations to help keep residents safe. </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32</a:t>
            </a:fld>
            <a:endParaRPr lang="en-US" dirty="0"/>
          </a:p>
        </p:txBody>
      </p:sp>
    </p:spTree>
    <p:extLst>
      <p:ext uri="{BB962C8B-B14F-4D97-AF65-F5344CB8AC3E}">
        <p14:creationId xmlns:p14="http://schemas.microsoft.com/office/powerpoint/2010/main" val="1364063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33</a:t>
            </a:fld>
            <a:endParaRPr lang="en-US" dirty="0"/>
          </a:p>
        </p:txBody>
      </p:sp>
    </p:spTree>
    <p:extLst>
      <p:ext uri="{BB962C8B-B14F-4D97-AF65-F5344CB8AC3E}">
        <p14:creationId xmlns:p14="http://schemas.microsoft.com/office/powerpoint/2010/main" val="1278206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The new abuse prevention regulations covers many pages of 700 plus pages of federal regulations. The important points</a:t>
            </a:r>
            <a:r>
              <a:rPr lang="en-US" baseline="0" dirty="0"/>
              <a:t> are covered in this education. </a:t>
            </a:r>
          </a:p>
          <a:p>
            <a:endParaRPr lang="en-US" baseline="0" dirty="0"/>
          </a:p>
          <a:p>
            <a:r>
              <a:rPr lang="en-US" baseline="0" dirty="0"/>
              <a:t>As caregivers, we are aware that residents must be treated with respect and dignity. The regulations contain specific policies, procedures and activities that a nursing facility must do to promote the resident’s freedom from abuse. </a:t>
            </a:r>
          </a:p>
          <a:p>
            <a:endParaRPr lang="en-US" baseline="0" dirty="0"/>
          </a:p>
          <a:p>
            <a:r>
              <a:rPr lang="en-US" baseline="0" dirty="0"/>
              <a:t>-First </a:t>
            </a:r>
          </a:p>
          <a:p>
            <a:r>
              <a:rPr lang="en-US" baseline="0" dirty="0"/>
              <a:t>- The residents must be told about their right to be free from abuse. They are given written information about their rights when they are admitted and their rights are reviewed with them periodically if they stay for long term care. There are also posters in the facility that inform residents about their rights.</a:t>
            </a:r>
          </a:p>
          <a:p>
            <a:r>
              <a:rPr lang="en-US" baseline="0" dirty="0"/>
              <a:t>- The facility must have processes that promote the residents’ rights to be free from abuse. The facility does this by having policies and procedures and teaching staff about abuse as well as monitoring care and services and investigating incidents and reports for potential abuse or neglect, misappropriate or exploitation. </a:t>
            </a:r>
          </a:p>
          <a:p>
            <a:pPr marL="171450" indent="-171450">
              <a:buFontTx/>
              <a:buChar char="-"/>
            </a:pPr>
            <a:r>
              <a:rPr lang="en-US" baseline="0" dirty="0"/>
              <a:t>Staff must be provided with education about the resident’s freedom from abuse at orientation and annually after that. Education, like this, helps employees to understand what the facility staff is doing to protect residents, what to look for and what and how to report potential abuse. </a:t>
            </a:r>
          </a:p>
          <a:p>
            <a:endParaRPr lang="en-US" dirty="0"/>
          </a:p>
          <a:p>
            <a:r>
              <a:rPr lang="en-US" dirty="0"/>
              <a:t>As leaders</a:t>
            </a:r>
            <a:r>
              <a:rPr lang="en-US" baseline="0" dirty="0"/>
              <a:t> we need to ensure that our P&amp;P’s, correlating P&amp;P’s, employee training, employee onboarding/education, resident and resident representative training as well as our facility postings have been reviewed and updated to reflect the new regulation changes and definitions.  The abuse prevention program and activities need to correlate with quality improvement processes.  </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4</a:t>
            </a:fld>
            <a:endParaRPr lang="en-US" dirty="0"/>
          </a:p>
        </p:txBody>
      </p:sp>
    </p:spTree>
    <p:extLst>
      <p:ext uri="{BB962C8B-B14F-4D97-AF65-F5344CB8AC3E}">
        <p14:creationId xmlns:p14="http://schemas.microsoft.com/office/powerpoint/2010/main" val="1530638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Next the facility must put into place specific processes to protect the resident.  </a:t>
            </a:r>
          </a:p>
          <a:p>
            <a:pPr marL="171450" indent="-171450">
              <a:buFontTx/>
              <a:buChar char="-"/>
            </a:pPr>
            <a:r>
              <a:rPr lang="en-US" baseline="0" dirty="0"/>
              <a:t>One of the ways is to complete background checks and screening.  Before a new staff member is hired, the facility completes a background check, checks the nurse aide registry and the license for licensed staff. If an applicant has a finding of abuse on their record or license, the facility cannot hire them. </a:t>
            </a:r>
          </a:p>
          <a:p>
            <a:pPr marL="171450" indent="-171450">
              <a:buFontTx/>
              <a:buChar char="-"/>
            </a:pPr>
            <a:r>
              <a:rPr lang="en-US" baseline="0" dirty="0"/>
              <a:t>Staff must promote the residents’ rights to be free from abuse and identify potential abuse, protect residents and know how and when to report potential abuse. We will discuss the details of your responsibilities in the coming slides.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5</a:t>
            </a:fld>
            <a:endParaRPr lang="en-US" dirty="0"/>
          </a:p>
        </p:txBody>
      </p:sp>
    </p:spTree>
    <p:extLst>
      <p:ext uri="{BB962C8B-B14F-4D97-AF65-F5344CB8AC3E}">
        <p14:creationId xmlns:p14="http://schemas.microsoft.com/office/powerpoint/2010/main" val="792678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definitions</a:t>
            </a:r>
            <a:r>
              <a:rPr lang="en-US" baseline="0" dirty="0"/>
              <a:t> are from the Federal regulations. The same language appears in your facility’s policy and procedures. It is important to understand the definitions of these words </a:t>
            </a:r>
          </a:p>
          <a:p>
            <a:r>
              <a:rPr lang="en-US" baseline="0" dirty="0"/>
              <a:t>The word abuse means injury or pain, either physical or mental, resulting from the intended action of any person toward a resident. It does not mean the person meant to hurt the resident but the person did know what they were doing, even if they did not know that the action would result in injury or pain. </a:t>
            </a:r>
          </a:p>
          <a:p>
            <a:r>
              <a:rPr lang="en-US" baseline="0" dirty="0"/>
              <a:t>Abuse has a wide definition.  As you can see, it includes physical abuse, which is the kind we most often think of. Abuse also includes the act of not giving, or withholding, the care or items that a resident needs to be safe, and function as well as they possibly can. </a:t>
            </a:r>
          </a:p>
          <a:p>
            <a:r>
              <a:rPr lang="en-US" baseline="0" dirty="0"/>
              <a:t>Abuse also means verbal abuse - the use of words that harm a resident, sexual abuse – sexual touching of any kind that is not consented by the resident and mental abuse  - making fun of or ignoring a resident or making them afraid of you. </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6</a:t>
            </a:fld>
            <a:endParaRPr lang="en-US" dirty="0"/>
          </a:p>
        </p:txBody>
      </p:sp>
    </p:spTree>
    <p:extLst>
      <p:ext uri="{BB962C8B-B14F-4D97-AF65-F5344CB8AC3E}">
        <p14:creationId xmlns:p14="http://schemas.microsoft.com/office/powerpoint/2010/main" val="3357570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7</a:t>
            </a:fld>
            <a:endParaRPr lang="en-US" dirty="0"/>
          </a:p>
        </p:txBody>
      </p:sp>
    </p:spTree>
    <p:extLst>
      <p:ext uri="{BB962C8B-B14F-4D97-AF65-F5344CB8AC3E}">
        <p14:creationId xmlns:p14="http://schemas.microsoft.com/office/powerpoint/2010/main" val="4024322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a:t>
            </a:r>
            <a:r>
              <a:rPr lang="en-US" baseline="0" dirty="0"/>
              <a:t> a new term that has been added to the federal regulations.</a:t>
            </a:r>
          </a:p>
          <a:p>
            <a:r>
              <a:rPr lang="en-US" dirty="0"/>
              <a:t>This is a new definition with the Final Rule.</a:t>
            </a:r>
          </a:p>
          <a:p>
            <a:endParaRPr lang="en-US" dirty="0"/>
          </a:p>
          <a:p>
            <a:r>
              <a:rPr lang="en-US" dirty="0"/>
              <a:t>(Discussion)</a:t>
            </a:r>
            <a:r>
              <a:rPr lang="en-US" baseline="0" dirty="0"/>
              <a:t> </a:t>
            </a:r>
            <a:r>
              <a:rPr lang="en-US" dirty="0"/>
              <a:t>Encourage discussion and potential examples of exploitation</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Example of Exploitation</a:t>
            </a:r>
            <a:r>
              <a:rPr lang="en-US" sz="1200" dirty="0"/>
              <a:t>: make a resident feel afraid of you so that you can use their money.</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8</a:t>
            </a:fld>
            <a:endParaRPr lang="en-US" dirty="0"/>
          </a:p>
        </p:txBody>
      </p:sp>
    </p:spTree>
    <p:extLst>
      <p:ext uri="{BB962C8B-B14F-4D97-AF65-F5344CB8AC3E}">
        <p14:creationId xmlns:p14="http://schemas.microsoft.com/office/powerpoint/2010/main" val="3955295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Definitions – Involuntary Seclusion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is emergency or Short</a:t>
            </a:r>
            <a:r>
              <a:rPr lang="en-US" sz="1200" baseline="0" dirty="0"/>
              <a:t> term monitored seclusion?  </a:t>
            </a:r>
            <a:r>
              <a:rPr lang="en-US" sz="1200" dirty="0"/>
              <a:t>Emergency or short term monitored separation from other residents will not be considered involuntary seclusion and may be permitted if used for a limited period of time as a therapeutic intervention to reduce agitation until professional staff can develop a plan of care to meet the resident’s needs.   This does not mean that we do this on a routine</a:t>
            </a:r>
            <a:r>
              <a:rPr lang="en-US" sz="1200" baseline="0" dirty="0"/>
              <a:t> basis to reduce behaviors, etc.  Discuss…</a:t>
            </a:r>
            <a:endParaRPr lang="en-US" sz="1200" dirty="0"/>
          </a:p>
          <a:p>
            <a:endParaRPr lang="en-US" dirty="0"/>
          </a:p>
          <a:p>
            <a:endParaRPr lang="en-US" dirty="0"/>
          </a:p>
          <a:p>
            <a:r>
              <a:rPr lang="en-US" dirty="0"/>
              <a:t>Discuss examples of involuntary seclusion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Examples of involuntary seclusion</a:t>
            </a:r>
            <a:r>
              <a:rPr lang="en-US" sz="1200" dirty="0"/>
              <a:t> put the resident in their room an lock their wheelchair so they cannot come out.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9</a:t>
            </a:fld>
            <a:endParaRPr lang="en-US" dirty="0"/>
          </a:p>
        </p:txBody>
      </p:sp>
    </p:spTree>
    <p:extLst>
      <p:ext uri="{BB962C8B-B14F-4D97-AF65-F5344CB8AC3E}">
        <p14:creationId xmlns:p14="http://schemas.microsoft.com/office/powerpoint/2010/main" val="2993192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457200" y="6356350"/>
            <a:ext cx="5943600" cy="365125"/>
          </a:xfrm>
        </p:spPr>
        <p:txBody>
          <a:bodyPr/>
          <a:lstStyle>
            <a:lvl1pPr>
              <a:defRPr sz="800" baseline="0">
                <a:latin typeface="Calibri" panose="020F0502020204030204" pitchFamily="34" charset="0"/>
              </a:defRPr>
            </a:lvl1pPr>
          </a:lstStyle>
          <a:p>
            <a:r>
              <a:rPr lang="en-US" dirty="0"/>
              <a:t>This document is for general informational purposes only.  </a:t>
            </a:r>
          </a:p>
          <a:p>
            <a:r>
              <a:rPr lang="en-US" dirty="0"/>
              <a:t>It does not represent legal advice nor relied upon as supporting documentation or advice with CMS or other regulatory entities.</a:t>
            </a:r>
          </a:p>
          <a:p>
            <a:r>
              <a:rPr lang="en-US" dirty="0"/>
              <a:t>© Pathway Health Services, Inc. – All Rights Reserved – Copy with Permission Only - Requirements of Participation P&amp;P Manual 2017</a:t>
            </a:r>
          </a:p>
          <a:p>
            <a:endParaRPr lang="en-US" dirty="0">
              <a:solidFill>
                <a:prstClr val="black"/>
              </a:solidFill>
            </a:endParaRPr>
          </a:p>
        </p:txBody>
      </p:sp>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3/21/2017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1522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3/21/2017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013287"/>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3/21/2017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3/21/2017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B36801-8505-4C0E-A75F-6C61E9D43F90}" type="datetimeFigureOut">
              <a:rPr lang="en-US" smtClean="0">
                <a:solidFill>
                  <a:prstClr val="black"/>
                </a:solidFill>
              </a:rPr>
              <a:pPr/>
              <a:t>3/21/2017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3/21/2017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36801-8505-4C0E-A75F-6C61E9D43F90}" type="datetimeFigureOut">
              <a:rPr lang="en-US" smtClean="0">
                <a:solidFill>
                  <a:prstClr val="black"/>
                </a:solidFill>
              </a:rPr>
              <a:pPr/>
              <a:t>3/21/2017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3/21/2017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3/21/2017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B6B36801-8505-4C0E-A75F-6C61E9D43F90}" type="datetimeFigureOut">
              <a:rPr lang="en-US" smtClean="0">
                <a:solidFill>
                  <a:prstClr val="black"/>
                </a:solidFill>
              </a:rPr>
              <a:pPr/>
              <a:t>3/21/2017</a:t>
            </a:fld>
            <a:endParaRPr lang="en-US"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userDrawn="1"/>
        </p:nvPicPr>
        <p:blipFill>
          <a:blip r:embed="rId12" r:link="rId13" cstate="print">
            <a:extLst>
              <a:ext uri="{28A0092B-C50C-407E-A947-70E740481C1C}">
                <a14:useLocalDpi xmlns:a14="http://schemas.microsoft.com/office/drawing/2010/main" val="0"/>
              </a:ext>
            </a:extLst>
          </a:blip>
          <a:stretch>
            <a:fillRect/>
          </a:stretch>
        </p:blipFill>
        <p:spPr>
          <a:xfrm>
            <a:off x="6743700" y="6070579"/>
            <a:ext cx="2209800" cy="650896"/>
          </a:xfrm>
          <a:prstGeom prst="rect">
            <a:avLst/>
          </a:prstGeom>
        </p:spPr>
      </p:pic>
      <p:sp>
        <p:nvSpPr>
          <p:cNvPr id="7" name="TextBox 6"/>
          <p:cNvSpPr txBox="1"/>
          <p:nvPr userDrawn="1"/>
        </p:nvSpPr>
        <p:spPr>
          <a:xfrm>
            <a:off x="2590800" y="6259810"/>
            <a:ext cx="39624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 Requirements of Participation P&amp;P Manual 2017</a:t>
            </a:r>
          </a:p>
        </p:txBody>
      </p:sp>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457200" y="1219200"/>
            <a:ext cx="8229600" cy="1162050"/>
          </a:xfrm>
        </p:spPr>
        <p:txBody>
          <a:bodyPr>
            <a:noAutofit/>
          </a:bodyPr>
          <a:lstStyle/>
          <a:p>
            <a:r>
              <a:rPr lang="en-US" b="1" dirty="0">
                <a:solidFill>
                  <a:schemeClr val="bg1"/>
                </a:solidFill>
              </a:rPr>
              <a:t>Freedom from Abuse, Neglect, Misappropriation and Exploitation</a:t>
            </a:r>
          </a:p>
        </p:txBody>
      </p:sp>
      <p:sp>
        <p:nvSpPr>
          <p:cNvPr id="2" name="Subtitle 1"/>
          <p:cNvSpPr>
            <a:spLocks noGrp="1"/>
          </p:cNvSpPr>
          <p:nvPr>
            <p:ph type="subTitle" idx="1"/>
          </p:nvPr>
        </p:nvSpPr>
        <p:spPr>
          <a:xfrm>
            <a:off x="1371600" y="2457450"/>
            <a:ext cx="6400800" cy="914400"/>
          </a:xfrm>
        </p:spPr>
        <p:txBody>
          <a:bodyPr>
            <a:normAutofit fontScale="92500" lnSpcReduction="20000"/>
          </a:bodyPr>
          <a:lstStyle/>
          <a:p>
            <a:pPr lvl="0"/>
            <a:endParaRPr lang="en-US" dirty="0">
              <a:solidFill>
                <a:schemeClr val="bg1"/>
              </a:solidFill>
            </a:endParaRPr>
          </a:p>
          <a:p>
            <a:pPr lvl="0"/>
            <a:r>
              <a:rPr lang="en-US" dirty="0">
                <a:solidFill>
                  <a:schemeClr val="bg1"/>
                </a:solidFill>
              </a:rPr>
              <a:t>Training for Leadership</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7405" y="3845525"/>
            <a:ext cx="3048000" cy="2033016"/>
          </a:xfrm>
          <a:prstGeom prst="rect">
            <a:avLst/>
          </a:prstGeom>
        </p:spPr>
      </p:pic>
      <p:pic>
        <p:nvPicPr>
          <p:cNvPr id="3" name="Picture 2"/>
          <p:cNvPicPr>
            <a:picLocks noChangeAspect="1"/>
          </p:cNvPicPr>
          <p:nvPr/>
        </p:nvPicPr>
        <p:blipFill>
          <a:blip r:embed="rId5"/>
          <a:stretch>
            <a:fillRect/>
          </a:stretch>
        </p:blipFill>
        <p:spPr>
          <a:xfrm>
            <a:off x="304800" y="5181600"/>
            <a:ext cx="2362483" cy="1047617"/>
          </a:xfrm>
          <a:prstGeom prst="rect">
            <a:avLst/>
          </a:prstGeom>
        </p:spPr>
      </p:pic>
    </p:spTree>
    <p:extLst>
      <p:ext uri="{BB962C8B-B14F-4D97-AF65-F5344CB8AC3E}">
        <p14:creationId xmlns:p14="http://schemas.microsoft.com/office/powerpoint/2010/main" val="35098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Definitions</a:t>
            </a:r>
            <a:endParaRPr lang="en-US" dirty="0"/>
          </a:p>
        </p:txBody>
      </p:sp>
      <p:sp>
        <p:nvSpPr>
          <p:cNvPr id="3" name="Content Placeholder 2"/>
          <p:cNvSpPr>
            <a:spLocks noGrp="1"/>
          </p:cNvSpPr>
          <p:nvPr>
            <p:ph idx="1"/>
          </p:nvPr>
        </p:nvSpPr>
        <p:spPr/>
        <p:txBody>
          <a:bodyPr/>
          <a:lstStyle/>
          <a:p>
            <a:pPr fontAlgn="base"/>
            <a:r>
              <a:rPr lang="en-US" b="1" u="sng" dirty="0"/>
              <a:t>Misappropriation</a:t>
            </a:r>
            <a:r>
              <a:rPr lang="en-US" dirty="0"/>
              <a:t> of resident property means the deliberate misplacement, exploitation, or</a:t>
            </a:r>
            <a:r>
              <a:rPr lang="en-US" b="1" dirty="0"/>
              <a:t> </a:t>
            </a:r>
            <a:r>
              <a:rPr lang="en-US" dirty="0"/>
              <a:t>wrongful, temporary, or permanent use of a resident’s belongings or money without the resident’s consent. </a:t>
            </a:r>
          </a:p>
          <a:p>
            <a:pPr fontAlgn="base"/>
            <a:r>
              <a:rPr lang="en-US" b="1" u="sng" dirty="0"/>
              <a:t>Example</a:t>
            </a:r>
            <a:r>
              <a:rPr lang="en-US" dirty="0"/>
              <a:t> of misappropriation: taking a resident’s perfume, clothes, jewelry or money </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5154706"/>
            <a:ext cx="1219200" cy="1126541"/>
          </a:xfrm>
          <a:prstGeom prst="rect">
            <a:avLst/>
          </a:prstGeom>
        </p:spPr>
      </p:pic>
    </p:spTree>
    <p:extLst>
      <p:ext uri="{BB962C8B-B14F-4D97-AF65-F5344CB8AC3E}">
        <p14:creationId xmlns:p14="http://schemas.microsoft.com/office/powerpoint/2010/main" val="1149559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Definitions</a:t>
            </a:r>
            <a:endParaRPr lang="en-US" dirty="0"/>
          </a:p>
        </p:txBody>
      </p:sp>
      <p:sp>
        <p:nvSpPr>
          <p:cNvPr id="3" name="Content Placeholder 2"/>
          <p:cNvSpPr>
            <a:spLocks noGrp="1"/>
          </p:cNvSpPr>
          <p:nvPr>
            <p:ph idx="1"/>
          </p:nvPr>
        </p:nvSpPr>
        <p:spPr/>
        <p:txBody>
          <a:bodyPr/>
          <a:lstStyle/>
          <a:p>
            <a:pPr fontAlgn="base"/>
            <a:r>
              <a:rPr lang="en-US" b="1" u="sng" dirty="0"/>
              <a:t>Neglect </a:t>
            </a:r>
            <a:r>
              <a:rPr lang="en-US" dirty="0"/>
              <a:t>is the failure of the facility, its employees or service providers to provide goods and services to a resident that are necessary to avoid physical harm, pain, mental anguish, or emotional distress. </a:t>
            </a:r>
          </a:p>
          <a:p>
            <a:pPr fontAlgn="base"/>
            <a:r>
              <a:rPr lang="en-US" b="1" u="sng" dirty="0"/>
              <a:t>Examples of neglect</a:t>
            </a:r>
            <a:r>
              <a:rPr lang="en-US" dirty="0"/>
              <a:t>: not giving the resident a meal because you think they may not eat;  not following the care plan and interventions; </a:t>
            </a:r>
          </a:p>
          <a:p>
            <a:endParaRPr lang="en-US" dirty="0"/>
          </a:p>
        </p:txBody>
      </p:sp>
    </p:spTree>
    <p:extLst>
      <p:ext uri="{BB962C8B-B14F-4D97-AF65-F5344CB8AC3E}">
        <p14:creationId xmlns:p14="http://schemas.microsoft.com/office/powerpoint/2010/main" val="2853494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Definitions</a:t>
            </a:r>
            <a:endParaRPr lang="en-US" dirty="0"/>
          </a:p>
        </p:txBody>
      </p:sp>
      <p:sp>
        <p:nvSpPr>
          <p:cNvPr id="3" name="Content Placeholder 2"/>
          <p:cNvSpPr>
            <a:spLocks noGrp="1"/>
          </p:cNvSpPr>
          <p:nvPr>
            <p:ph idx="1"/>
          </p:nvPr>
        </p:nvSpPr>
        <p:spPr/>
        <p:txBody>
          <a:bodyPr/>
          <a:lstStyle/>
          <a:p>
            <a:r>
              <a:rPr lang="en-US" b="1" u="sng" dirty="0"/>
              <a:t>Injury of unknown source </a:t>
            </a:r>
            <a:r>
              <a:rPr lang="en-US" dirty="0"/>
              <a:t>– resident injury that is not the result of a known accident or event.</a:t>
            </a:r>
          </a:p>
          <a:p>
            <a:r>
              <a:rPr lang="en-US" b="1" u="sng" dirty="0"/>
              <a:t>Examples of injury of unknown source </a:t>
            </a:r>
            <a:r>
              <a:rPr lang="en-US" dirty="0"/>
              <a:t>– bruise or skin tear without known contact, swollen </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4648200"/>
            <a:ext cx="1068324" cy="1524000"/>
          </a:xfrm>
          <a:prstGeom prst="rect">
            <a:avLst/>
          </a:prstGeom>
        </p:spPr>
      </p:pic>
    </p:spTree>
    <p:extLst>
      <p:ext uri="{BB962C8B-B14F-4D97-AF65-F5344CB8AC3E}">
        <p14:creationId xmlns:p14="http://schemas.microsoft.com/office/powerpoint/2010/main" val="4227642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First Things </a:t>
            </a:r>
            <a:r>
              <a:rPr lang="en-US" b="1" dirty="0">
                <a:solidFill>
                  <a:srgbClr val="FF0000"/>
                </a:solidFill>
              </a:rPr>
              <a:t>FIRST</a:t>
            </a:r>
            <a:r>
              <a:rPr lang="en-US" b="1" dirty="0"/>
              <a:t>!</a:t>
            </a:r>
            <a:endParaRPr lang="en-US" dirty="0"/>
          </a:p>
        </p:txBody>
      </p:sp>
      <p:sp>
        <p:nvSpPr>
          <p:cNvPr id="3" name="Content Placeholder 2"/>
          <p:cNvSpPr>
            <a:spLocks noGrp="1"/>
          </p:cNvSpPr>
          <p:nvPr>
            <p:ph idx="1"/>
          </p:nvPr>
        </p:nvSpPr>
        <p:spPr/>
        <p:txBody>
          <a:bodyPr/>
          <a:lstStyle/>
          <a:p>
            <a:r>
              <a:rPr lang="en-US" sz="4000" dirty="0"/>
              <a:t>*If any staff witnesses or are informed of abuse, they must first protect the resident, intervene and stop the abuse!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1435" y="4038600"/>
            <a:ext cx="3048000" cy="2033016"/>
          </a:xfrm>
          <a:prstGeom prst="rect">
            <a:avLst/>
          </a:prstGeom>
        </p:spPr>
      </p:pic>
    </p:spTree>
    <p:extLst>
      <p:ext uri="{BB962C8B-B14F-4D97-AF65-F5344CB8AC3E}">
        <p14:creationId xmlns:p14="http://schemas.microsoft.com/office/powerpoint/2010/main" val="524794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Seven Elements</a:t>
            </a:r>
            <a:endParaRPr lang="en-US" dirty="0"/>
          </a:p>
        </p:txBody>
      </p:sp>
      <p:sp>
        <p:nvSpPr>
          <p:cNvPr id="3" name="Content Placeholder 2"/>
          <p:cNvSpPr>
            <a:spLocks noGrp="1"/>
          </p:cNvSpPr>
          <p:nvPr>
            <p:ph idx="1"/>
          </p:nvPr>
        </p:nvSpPr>
        <p:spPr/>
        <p:txBody>
          <a:bodyPr/>
          <a:lstStyle/>
          <a:p>
            <a:r>
              <a:rPr lang="en-US" dirty="0"/>
              <a:t>Screening</a:t>
            </a:r>
          </a:p>
          <a:p>
            <a:r>
              <a:rPr lang="en-US" dirty="0"/>
              <a:t>Training</a:t>
            </a:r>
          </a:p>
          <a:p>
            <a:r>
              <a:rPr lang="en-US" dirty="0"/>
              <a:t>Prevention</a:t>
            </a:r>
          </a:p>
          <a:p>
            <a:r>
              <a:rPr lang="en-US" dirty="0"/>
              <a:t>Identification</a:t>
            </a:r>
          </a:p>
          <a:p>
            <a:r>
              <a:rPr lang="en-US" dirty="0"/>
              <a:t>Investigation</a:t>
            </a:r>
          </a:p>
          <a:p>
            <a:r>
              <a:rPr lang="en-US" dirty="0"/>
              <a:t>Protection</a:t>
            </a:r>
          </a:p>
          <a:p>
            <a:r>
              <a:rPr lang="en-US" dirty="0"/>
              <a:t>Reporting and Responding</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057400"/>
            <a:ext cx="3048000" cy="2791968"/>
          </a:xfrm>
          <a:prstGeom prst="rect">
            <a:avLst/>
          </a:prstGeom>
        </p:spPr>
      </p:pic>
    </p:spTree>
    <p:extLst>
      <p:ext uri="{BB962C8B-B14F-4D97-AF65-F5344CB8AC3E}">
        <p14:creationId xmlns:p14="http://schemas.microsoft.com/office/powerpoint/2010/main" val="2759685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Employee Screening</a:t>
            </a:r>
            <a:endParaRPr lang="en-US" dirty="0"/>
          </a:p>
        </p:txBody>
      </p:sp>
      <p:sp>
        <p:nvSpPr>
          <p:cNvPr id="3" name="Content Placeholder 2"/>
          <p:cNvSpPr>
            <a:spLocks noGrp="1"/>
          </p:cNvSpPr>
          <p:nvPr>
            <p:ph idx="1"/>
          </p:nvPr>
        </p:nvSpPr>
        <p:spPr/>
        <p:txBody>
          <a:bodyPr>
            <a:normAutofit lnSpcReduction="10000"/>
          </a:bodyPr>
          <a:lstStyle/>
          <a:p>
            <a:r>
              <a:rPr lang="en-US" dirty="0"/>
              <a:t>The facility cannot employ or contract with anyone who:</a:t>
            </a:r>
          </a:p>
          <a:p>
            <a:pPr lvl="1"/>
            <a:r>
              <a:rPr lang="en-US" dirty="0"/>
              <a:t>Has been found guilty of abuse, neglect, exploitation, misappropriation or mistreatment.</a:t>
            </a:r>
          </a:p>
          <a:p>
            <a:pPr lvl="1"/>
            <a:r>
              <a:rPr lang="en-US" dirty="0"/>
              <a:t>Has a finding entered into the State nurse aide registry concerning abuse, neglect, exploitation, misappropriation or mistreatment.</a:t>
            </a:r>
          </a:p>
          <a:p>
            <a:pPr lvl="1"/>
            <a:r>
              <a:rPr lang="en-US" dirty="0"/>
              <a:t>Has a disciplinary action in effect against their professional license of finding of abuse, neglect, exploitation, misappropriation or mistreatment.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2057400"/>
            <a:ext cx="1181100" cy="883463"/>
          </a:xfrm>
          <a:prstGeom prst="rect">
            <a:avLst/>
          </a:prstGeom>
        </p:spPr>
      </p:pic>
    </p:spTree>
    <p:extLst>
      <p:ext uri="{BB962C8B-B14F-4D97-AF65-F5344CB8AC3E}">
        <p14:creationId xmlns:p14="http://schemas.microsoft.com/office/powerpoint/2010/main" val="4071850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Volunteer and Others - Screening</a:t>
            </a:r>
            <a:endParaRPr lang="en-US" dirty="0"/>
          </a:p>
        </p:txBody>
      </p:sp>
      <p:sp>
        <p:nvSpPr>
          <p:cNvPr id="3" name="Content Placeholder 2"/>
          <p:cNvSpPr>
            <a:spLocks noGrp="1"/>
          </p:cNvSpPr>
          <p:nvPr>
            <p:ph idx="1"/>
          </p:nvPr>
        </p:nvSpPr>
        <p:spPr/>
        <p:txBody>
          <a:bodyPr/>
          <a:lstStyle/>
          <a:p>
            <a:pPr lvl="0"/>
            <a:r>
              <a:rPr lang="en-US" dirty="0"/>
              <a:t>Volunteer Reference</a:t>
            </a:r>
          </a:p>
          <a:p>
            <a:pPr lvl="0"/>
            <a:r>
              <a:rPr lang="en-US" dirty="0"/>
              <a:t>Background Check</a:t>
            </a:r>
          </a:p>
          <a:p>
            <a:pPr lvl="0"/>
            <a:r>
              <a:rPr lang="en-US" dirty="0"/>
              <a:t>Volunteer Education</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850" y="4900714"/>
            <a:ext cx="1638300" cy="1225449"/>
          </a:xfrm>
          <a:prstGeom prst="rect">
            <a:avLst/>
          </a:prstGeom>
        </p:spPr>
      </p:pic>
    </p:spTree>
    <p:extLst>
      <p:ext uri="{BB962C8B-B14F-4D97-AF65-F5344CB8AC3E}">
        <p14:creationId xmlns:p14="http://schemas.microsoft.com/office/powerpoint/2010/main" val="3843648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Training and Policy and Procedure</a:t>
            </a:r>
            <a:endParaRPr lang="en-US" dirty="0"/>
          </a:p>
        </p:txBody>
      </p:sp>
      <p:sp>
        <p:nvSpPr>
          <p:cNvPr id="3" name="Content Placeholder 2"/>
          <p:cNvSpPr>
            <a:spLocks noGrp="1"/>
          </p:cNvSpPr>
          <p:nvPr>
            <p:ph idx="1"/>
          </p:nvPr>
        </p:nvSpPr>
        <p:spPr/>
        <p:txBody>
          <a:bodyPr/>
          <a:lstStyle/>
          <a:p>
            <a:r>
              <a:rPr lang="en-US" dirty="0"/>
              <a:t>The facility policy must describe how the faculty will:</a:t>
            </a:r>
          </a:p>
          <a:p>
            <a:pPr lvl="1"/>
            <a:r>
              <a:rPr lang="en-US" sz="2400" dirty="0"/>
              <a:t>Prohibit and prevent abuse</a:t>
            </a:r>
          </a:p>
          <a:p>
            <a:pPr lvl="1"/>
            <a:r>
              <a:rPr lang="en-US" sz="2400" dirty="0"/>
              <a:t>Investigate any allegations of abuse</a:t>
            </a:r>
          </a:p>
          <a:p>
            <a:pPr lvl="1"/>
            <a:r>
              <a:rPr lang="en-US" sz="2400" dirty="0"/>
              <a:t>Provide training about abuse to staff</a:t>
            </a:r>
          </a:p>
          <a:p>
            <a:pPr lvl="1"/>
            <a:r>
              <a:rPr lang="en-US" sz="2400" dirty="0"/>
              <a:t>Coordinate with the QAPI Committee </a:t>
            </a:r>
          </a:p>
          <a:p>
            <a:pPr lvl="1"/>
            <a:r>
              <a:rPr lang="en-US" sz="2400" dirty="0"/>
              <a:t>Report suspected crimes in accordance with State laws</a:t>
            </a:r>
          </a:p>
          <a:p>
            <a:pPr lvl="1"/>
            <a:r>
              <a:rPr lang="en-US" sz="2400" dirty="0"/>
              <a:t>Annually notify covered individuals about following reporting requirements and attendance at annual training</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8035" y="2362200"/>
            <a:ext cx="1981200" cy="1311554"/>
          </a:xfrm>
          <a:prstGeom prst="rect">
            <a:avLst/>
          </a:prstGeom>
        </p:spPr>
      </p:pic>
    </p:spTree>
    <p:extLst>
      <p:ext uri="{BB962C8B-B14F-4D97-AF65-F5344CB8AC3E}">
        <p14:creationId xmlns:p14="http://schemas.microsoft.com/office/powerpoint/2010/main" val="3074978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Prevention</a:t>
            </a:r>
            <a:endParaRPr lang="en-US" dirty="0"/>
          </a:p>
        </p:txBody>
      </p:sp>
      <p:sp>
        <p:nvSpPr>
          <p:cNvPr id="3" name="Content Placeholder 2"/>
          <p:cNvSpPr>
            <a:spLocks noGrp="1"/>
          </p:cNvSpPr>
          <p:nvPr>
            <p:ph idx="1"/>
          </p:nvPr>
        </p:nvSpPr>
        <p:spPr/>
        <p:txBody>
          <a:bodyPr/>
          <a:lstStyle/>
          <a:p>
            <a:pPr lvl="0"/>
            <a:r>
              <a:rPr lang="en-US" dirty="0"/>
              <a:t>Resident Assessment</a:t>
            </a:r>
          </a:p>
          <a:p>
            <a:pPr lvl="0"/>
            <a:r>
              <a:rPr lang="en-US" dirty="0"/>
              <a:t>Orientation</a:t>
            </a:r>
          </a:p>
          <a:p>
            <a:pPr lvl="0"/>
            <a:r>
              <a:rPr lang="en-US" dirty="0"/>
              <a:t>Physical Plant/Environment</a:t>
            </a:r>
          </a:p>
          <a:p>
            <a:pPr lvl="0"/>
            <a:r>
              <a:rPr lang="en-US" dirty="0"/>
              <a:t>Resident Population</a:t>
            </a:r>
          </a:p>
          <a:p>
            <a:pPr lvl="0"/>
            <a:r>
              <a:rPr lang="en-US" dirty="0"/>
              <a:t>Predatory Offender Provisions</a:t>
            </a:r>
          </a:p>
          <a:p>
            <a:pPr lvl="0"/>
            <a:r>
              <a:rPr lang="en-US" dirty="0"/>
              <a:t>Postings</a:t>
            </a:r>
          </a:p>
          <a:p>
            <a:pPr lvl="0"/>
            <a:r>
              <a:rPr lang="en-US" dirty="0"/>
              <a:t>Supervision </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850" y="4900714"/>
            <a:ext cx="1638300" cy="1225449"/>
          </a:xfrm>
          <a:prstGeom prst="rect">
            <a:avLst/>
          </a:prstGeom>
        </p:spPr>
      </p:pic>
    </p:spTree>
    <p:extLst>
      <p:ext uri="{BB962C8B-B14F-4D97-AF65-F5344CB8AC3E}">
        <p14:creationId xmlns:p14="http://schemas.microsoft.com/office/powerpoint/2010/main" val="2291102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Identification</a:t>
            </a:r>
            <a:endParaRPr lang="en-US" dirty="0"/>
          </a:p>
        </p:txBody>
      </p:sp>
      <p:sp>
        <p:nvSpPr>
          <p:cNvPr id="3" name="Content Placeholder 2"/>
          <p:cNvSpPr>
            <a:spLocks noGrp="1"/>
          </p:cNvSpPr>
          <p:nvPr>
            <p:ph idx="1"/>
          </p:nvPr>
        </p:nvSpPr>
        <p:spPr/>
        <p:txBody>
          <a:bodyPr/>
          <a:lstStyle/>
          <a:p>
            <a:pPr lvl="0"/>
            <a:r>
              <a:rPr lang="en-US" dirty="0"/>
              <a:t>Potential Signs and Symptoms</a:t>
            </a:r>
          </a:p>
          <a:p>
            <a:pPr lvl="0"/>
            <a:r>
              <a:rPr lang="en-US" dirty="0"/>
              <a:t>Occurrences, patterns, trends</a:t>
            </a:r>
          </a:p>
          <a:p>
            <a:pPr lvl="0"/>
            <a:r>
              <a:rPr lang="en-US" dirty="0"/>
              <a:t>Facility response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4459761"/>
            <a:ext cx="2209800" cy="1478356"/>
          </a:xfrm>
          <a:prstGeom prst="rect">
            <a:avLst/>
          </a:prstGeom>
        </p:spPr>
      </p:pic>
    </p:spTree>
    <p:extLst>
      <p:ext uri="{BB962C8B-B14F-4D97-AF65-F5344CB8AC3E}">
        <p14:creationId xmlns:p14="http://schemas.microsoft.com/office/powerpoint/2010/main" val="94999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Participants will:</a:t>
            </a:r>
          </a:p>
          <a:p>
            <a:r>
              <a:rPr lang="en-US" dirty="0"/>
              <a:t>Understand the updated regulations that guides our practices regarding freedom from abuse, neglect and exploitation. </a:t>
            </a:r>
          </a:p>
          <a:p>
            <a:r>
              <a:rPr lang="en-US" dirty="0"/>
              <a:t>Identify the seven elements required for our process to protect residents from abuse, neglect and exploitation. </a:t>
            </a:r>
          </a:p>
          <a:p>
            <a:r>
              <a:rPr lang="en-US" dirty="0"/>
              <a:t>Be able to identify the role and responsibilities of direct care staff to identify and report potential abuse or neglect issues. </a:t>
            </a:r>
          </a:p>
          <a:p>
            <a:pPr marL="0" indent="0">
              <a:buNone/>
            </a:pPr>
            <a:endParaRPr lang="en-US" dirty="0"/>
          </a:p>
        </p:txBody>
      </p:sp>
    </p:spTree>
    <p:extLst>
      <p:ext uri="{BB962C8B-B14F-4D97-AF65-F5344CB8AC3E}">
        <p14:creationId xmlns:p14="http://schemas.microsoft.com/office/powerpoint/2010/main" val="260168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Report Suspected Abuse</a:t>
            </a:r>
            <a:endParaRPr lang="en-US" dirty="0"/>
          </a:p>
        </p:txBody>
      </p:sp>
      <p:sp>
        <p:nvSpPr>
          <p:cNvPr id="3" name="Content Placeholder 2"/>
          <p:cNvSpPr>
            <a:spLocks noGrp="1"/>
          </p:cNvSpPr>
          <p:nvPr>
            <p:ph idx="1"/>
          </p:nvPr>
        </p:nvSpPr>
        <p:spPr/>
        <p:txBody>
          <a:bodyPr>
            <a:normAutofit fontScale="92500" lnSpcReduction="20000"/>
          </a:bodyPr>
          <a:lstStyle/>
          <a:p>
            <a:r>
              <a:rPr lang="en-US" dirty="0"/>
              <a:t>All alleged abuse, neglect, exploitation, mistreatment, injuries of unknown source and misappropriated resident property must be reported to the Administrator</a:t>
            </a:r>
            <a:r>
              <a:rPr lang="en-US" b="1" dirty="0">
                <a:solidFill>
                  <a:srgbClr val="FF0000"/>
                </a:solidFill>
              </a:rPr>
              <a:t> immediately </a:t>
            </a:r>
            <a:r>
              <a:rPr lang="en-US" dirty="0"/>
              <a:t>and to </a:t>
            </a:r>
            <a:r>
              <a:rPr lang="en-US" dirty="0">
                <a:solidFill>
                  <a:srgbClr val="FF0000"/>
                </a:solidFill>
              </a:rPr>
              <a:t>KDADS</a:t>
            </a:r>
            <a:r>
              <a:rPr lang="en-US" dirty="0"/>
              <a:t>:</a:t>
            </a:r>
          </a:p>
          <a:p>
            <a:pPr lvl="1"/>
            <a:r>
              <a:rPr lang="en-US" dirty="0"/>
              <a:t>Within 2 hours after the allegation is made if there was alleged abuse or there was serious bodily injury as a result of the event</a:t>
            </a:r>
          </a:p>
          <a:p>
            <a:pPr lvl="1"/>
            <a:r>
              <a:rPr lang="en-US" dirty="0"/>
              <a:t>Within 24 hours if the events that caused the allegation did not involve abuse or did not result in serious bodily injury.</a:t>
            </a:r>
          </a:p>
          <a:p>
            <a:r>
              <a:rPr lang="en-US" dirty="0">
                <a:solidFill>
                  <a:srgbClr val="FF0000"/>
                </a:solidFill>
              </a:rPr>
              <a:t>Kansas reporting requirements include:</a:t>
            </a:r>
            <a:r>
              <a:rPr lang="en-US" dirty="0"/>
              <a:t>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1926" y="469659"/>
            <a:ext cx="1066800" cy="711556"/>
          </a:xfrm>
          <a:prstGeom prst="rect">
            <a:avLst/>
          </a:prstGeom>
        </p:spPr>
      </p:pic>
    </p:spTree>
    <p:extLst>
      <p:ext uri="{BB962C8B-B14F-4D97-AF65-F5344CB8AC3E}">
        <p14:creationId xmlns:p14="http://schemas.microsoft.com/office/powerpoint/2010/main" val="4053086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Facility Reporting Requirements for Non-criminal Incidents</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a:solidFill>
                  <a:srgbClr val="FF0000"/>
                </a:solidFill>
              </a:rPr>
              <a:t>Immediately report suspected abuse to the complaint hotline (1-800-842-0078) within 24 hours of knowledge of the incident</a:t>
            </a:r>
          </a:p>
          <a:p>
            <a:r>
              <a:rPr lang="en-US" dirty="0">
                <a:solidFill>
                  <a:srgbClr val="FF0000"/>
                </a:solidFill>
              </a:rPr>
              <a:t>Provide initial information about the resident, situation, and actions taken to protect the residents </a:t>
            </a:r>
          </a:p>
          <a:p>
            <a:r>
              <a:rPr lang="en-US" dirty="0">
                <a:solidFill>
                  <a:srgbClr val="FF0000"/>
                </a:solidFill>
              </a:rPr>
              <a:t>Forms are located on the KDADS website under Adult Care Homes</a:t>
            </a:r>
          </a:p>
          <a:p>
            <a:r>
              <a:rPr lang="en-US" dirty="0">
                <a:solidFill>
                  <a:srgbClr val="FF0000"/>
                </a:solidFill>
              </a:rPr>
              <a:t>Submit the completed investigation to the KDADS Regional Manager within 5 work days</a:t>
            </a:r>
          </a:p>
          <a:p>
            <a:endParaRPr lang="en-US" dirty="0">
              <a:solidFill>
                <a:srgbClr val="FF0000"/>
              </a:solidFill>
            </a:endParaRPr>
          </a:p>
        </p:txBody>
      </p:sp>
    </p:spTree>
    <p:extLst>
      <p:ext uri="{BB962C8B-B14F-4D97-AF65-F5344CB8AC3E}">
        <p14:creationId xmlns:p14="http://schemas.microsoft.com/office/powerpoint/2010/main" val="1524137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Reporting Suspected Crime</a:t>
            </a:r>
            <a:endParaRPr lang="en-US" dirty="0"/>
          </a:p>
        </p:txBody>
      </p:sp>
      <p:sp>
        <p:nvSpPr>
          <p:cNvPr id="3" name="Content Placeholder 2"/>
          <p:cNvSpPr>
            <a:spLocks noGrp="1"/>
          </p:cNvSpPr>
          <p:nvPr>
            <p:ph idx="1"/>
          </p:nvPr>
        </p:nvSpPr>
        <p:spPr/>
        <p:txBody>
          <a:bodyPr/>
          <a:lstStyle/>
          <a:p>
            <a:r>
              <a:rPr lang="en-US" sz="2800" dirty="0"/>
              <a:t>The federal regulations </a:t>
            </a:r>
            <a:r>
              <a:rPr lang="en-US" sz="2800" b="1" dirty="0"/>
              <a:t>require</a:t>
            </a:r>
            <a:r>
              <a:rPr lang="en-US" sz="2800" dirty="0"/>
              <a:t> that suspicion of a crime be reported to law enforcement officials against any resident:</a:t>
            </a:r>
          </a:p>
          <a:p>
            <a:pPr lvl="1"/>
            <a:r>
              <a:rPr lang="en-US" dirty="0"/>
              <a:t>No later than </a:t>
            </a:r>
            <a:r>
              <a:rPr lang="en-US" dirty="0">
                <a:solidFill>
                  <a:srgbClr val="FF0000"/>
                </a:solidFill>
              </a:rPr>
              <a:t>2 hours </a:t>
            </a:r>
            <a:r>
              <a:rPr lang="en-US" dirty="0"/>
              <a:t>after forming the suspicion if there is </a:t>
            </a:r>
            <a:r>
              <a:rPr lang="en-US" dirty="0">
                <a:solidFill>
                  <a:srgbClr val="FF0000"/>
                </a:solidFill>
              </a:rPr>
              <a:t>serious bodily injury </a:t>
            </a:r>
            <a:r>
              <a:rPr lang="en-US" dirty="0"/>
              <a:t>to the resident.</a:t>
            </a:r>
          </a:p>
          <a:p>
            <a:pPr lvl="1"/>
            <a:r>
              <a:rPr lang="en-US" dirty="0"/>
              <a:t>No later than </a:t>
            </a:r>
            <a:r>
              <a:rPr lang="en-US" dirty="0">
                <a:solidFill>
                  <a:srgbClr val="0070C0"/>
                </a:solidFill>
              </a:rPr>
              <a:t>24 hours </a:t>
            </a:r>
            <a:r>
              <a:rPr lang="en-US" dirty="0"/>
              <a:t>after forming the suspicion if there is </a:t>
            </a:r>
            <a:r>
              <a:rPr lang="en-US" dirty="0">
                <a:solidFill>
                  <a:srgbClr val="0070C0"/>
                </a:solidFill>
              </a:rPr>
              <a:t>no serious bodily injury </a:t>
            </a:r>
            <a:r>
              <a:rPr lang="en-US" dirty="0"/>
              <a:t>to the resident.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7293" y="5105400"/>
            <a:ext cx="1560230" cy="1040674"/>
          </a:xfrm>
          <a:prstGeom prst="rect">
            <a:avLst/>
          </a:prstGeom>
        </p:spPr>
      </p:pic>
    </p:spTree>
    <p:extLst>
      <p:ext uri="{BB962C8B-B14F-4D97-AF65-F5344CB8AC3E}">
        <p14:creationId xmlns:p14="http://schemas.microsoft.com/office/powerpoint/2010/main" val="2981397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Prohibit Retaliation</a:t>
            </a:r>
            <a:endParaRPr lang="en-US" dirty="0"/>
          </a:p>
        </p:txBody>
      </p:sp>
      <p:sp>
        <p:nvSpPr>
          <p:cNvPr id="3" name="Content Placeholder 2"/>
          <p:cNvSpPr>
            <a:spLocks noGrp="1"/>
          </p:cNvSpPr>
          <p:nvPr>
            <p:ph idx="1"/>
          </p:nvPr>
        </p:nvSpPr>
        <p:spPr/>
        <p:txBody>
          <a:bodyPr/>
          <a:lstStyle/>
          <a:p>
            <a:r>
              <a:rPr lang="en-US" dirty="0"/>
              <a:t>Residents must be protected from retaliation if they report abuse,</a:t>
            </a:r>
          </a:p>
          <a:p>
            <a:pPr lvl="1"/>
            <a:r>
              <a:rPr lang="en-US" dirty="0"/>
              <a:t>It is not allowed for anyone to mistreat or intimidate the resident after reporting potential abuse.</a:t>
            </a:r>
          </a:p>
          <a:p>
            <a:pPr lvl="1"/>
            <a:r>
              <a:rPr lang="en-US" dirty="0"/>
              <a:t>Protect the resident and other residents during the investigation – example: </a:t>
            </a:r>
            <a:r>
              <a:rPr lang="en-US" dirty="0">
                <a:solidFill>
                  <a:srgbClr val="FF0000"/>
                </a:solidFill>
              </a:rPr>
              <a:t>immediately </a:t>
            </a:r>
            <a:r>
              <a:rPr lang="en-US" dirty="0"/>
              <a:t>suspending the staff member in question until the investigation is complete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5334001"/>
            <a:ext cx="1066800" cy="780897"/>
          </a:xfrm>
          <a:prstGeom prst="rect">
            <a:avLst/>
          </a:prstGeom>
        </p:spPr>
      </p:pic>
    </p:spTree>
    <p:extLst>
      <p:ext uri="{BB962C8B-B14F-4D97-AF65-F5344CB8AC3E}">
        <p14:creationId xmlns:p14="http://schemas.microsoft.com/office/powerpoint/2010/main" val="2898994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Investigation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Every allegation of abuse, neglect, exploitation, mistreatment, injuries of unknown source and misappropriated resident property must be thoroughly investigated. </a:t>
            </a:r>
          </a:p>
          <a:p>
            <a:pPr lvl="1"/>
            <a:r>
              <a:rPr lang="en-US" dirty="0"/>
              <a:t>Residents, employees, family members, visitors, and other may be interviewed about their knowledge of events.</a:t>
            </a:r>
          </a:p>
          <a:p>
            <a:pPr lvl="1"/>
            <a:r>
              <a:rPr lang="en-US" dirty="0"/>
              <a:t>All </a:t>
            </a:r>
            <a:r>
              <a:rPr lang="en-US" dirty="0">
                <a:solidFill>
                  <a:srgbClr val="FF0000"/>
                </a:solidFill>
              </a:rPr>
              <a:t>licensed </a:t>
            </a:r>
            <a:r>
              <a:rPr lang="en-US" dirty="0"/>
              <a:t>health care workers are “mandatory reporters” of abuse, so it is important to gather and report all the information that you have about the event(s).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3763" y="2514600"/>
            <a:ext cx="1409757" cy="940308"/>
          </a:xfrm>
          <a:prstGeom prst="rect">
            <a:avLst/>
          </a:prstGeom>
        </p:spPr>
      </p:pic>
    </p:spTree>
    <p:extLst>
      <p:ext uri="{BB962C8B-B14F-4D97-AF65-F5344CB8AC3E}">
        <p14:creationId xmlns:p14="http://schemas.microsoft.com/office/powerpoint/2010/main" val="3286745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Mandated Reporters </a:t>
            </a:r>
          </a:p>
        </p:txBody>
      </p:sp>
      <p:sp>
        <p:nvSpPr>
          <p:cNvPr id="3" name="Content Placeholder 2"/>
          <p:cNvSpPr>
            <a:spLocks noGrp="1"/>
          </p:cNvSpPr>
          <p:nvPr>
            <p:ph idx="1"/>
          </p:nvPr>
        </p:nvSpPr>
        <p:spPr/>
        <p:txBody>
          <a:bodyPr/>
          <a:lstStyle/>
          <a:p>
            <a:r>
              <a:rPr lang="en-US" dirty="0">
                <a:solidFill>
                  <a:srgbClr val="FF0000"/>
                </a:solidFill>
              </a:rPr>
              <a:t>Any person licensed by any branch of the healing arts</a:t>
            </a:r>
          </a:p>
          <a:p>
            <a:r>
              <a:rPr lang="en-US" dirty="0">
                <a:solidFill>
                  <a:srgbClr val="FF0000"/>
                </a:solidFill>
              </a:rPr>
              <a:t>A licensed nursing home administrator </a:t>
            </a:r>
          </a:p>
          <a:p>
            <a:r>
              <a:rPr lang="en-US" dirty="0">
                <a:solidFill>
                  <a:srgbClr val="FF0000"/>
                </a:solidFill>
              </a:rPr>
              <a:t>Owner or operator of a residential care home</a:t>
            </a:r>
          </a:p>
          <a:p>
            <a:r>
              <a:rPr lang="en-US" dirty="0">
                <a:solidFill>
                  <a:srgbClr val="FF0000"/>
                </a:solidFill>
              </a:rPr>
              <a:t>A licensed nurse</a:t>
            </a:r>
          </a:p>
          <a:p>
            <a:r>
              <a:rPr lang="en-US" dirty="0">
                <a:solidFill>
                  <a:srgbClr val="FF0000"/>
                </a:solidFill>
              </a:rPr>
              <a:t>A licensed social worker</a:t>
            </a:r>
          </a:p>
          <a:p>
            <a:r>
              <a:rPr lang="en-US" dirty="0">
                <a:solidFill>
                  <a:srgbClr val="FF0000"/>
                </a:solidFill>
              </a:rPr>
              <a:t>A bank trust officer</a:t>
            </a:r>
          </a:p>
        </p:txBody>
      </p:sp>
    </p:spTree>
    <p:extLst>
      <p:ext uri="{BB962C8B-B14F-4D97-AF65-F5344CB8AC3E}">
        <p14:creationId xmlns:p14="http://schemas.microsoft.com/office/powerpoint/2010/main" val="3622725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Prevent Further Abuse</a:t>
            </a:r>
            <a:endParaRPr lang="en-US" dirty="0"/>
          </a:p>
        </p:txBody>
      </p:sp>
      <p:sp>
        <p:nvSpPr>
          <p:cNvPr id="3" name="Content Placeholder 2"/>
          <p:cNvSpPr>
            <a:spLocks noGrp="1"/>
          </p:cNvSpPr>
          <p:nvPr>
            <p:ph idx="1"/>
          </p:nvPr>
        </p:nvSpPr>
        <p:spPr/>
        <p:txBody>
          <a:bodyPr/>
          <a:lstStyle/>
          <a:p>
            <a:r>
              <a:rPr lang="en-US" dirty="0"/>
              <a:t>The facility staff must protect the residents from further abuse while the investigation is being completed.</a:t>
            </a:r>
          </a:p>
          <a:p>
            <a:pPr lvl="1"/>
            <a:r>
              <a:rPr lang="en-US" dirty="0"/>
              <a:t>This may involve suspending staff or assigning staff to work in other areas of the facility during the investigation.</a:t>
            </a:r>
          </a:p>
          <a:p>
            <a:pPr lvl="1"/>
            <a:r>
              <a:rPr lang="en-US" dirty="0"/>
              <a:t>This is for the protection of residents and staff</a:t>
            </a:r>
          </a:p>
          <a:p>
            <a:pPr lvl="1"/>
            <a:r>
              <a:rPr lang="en-US" dirty="0"/>
              <a:t>Suspension during the investigation does</a:t>
            </a:r>
          </a:p>
          <a:p>
            <a:pPr marL="457200" lvl="1" indent="0">
              <a:buNone/>
            </a:pPr>
            <a:r>
              <a:rPr lang="en-US" dirty="0"/>
              <a:t>   not mean that staff are guilty of anything.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5105400"/>
            <a:ext cx="1524000" cy="1016508"/>
          </a:xfrm>
          <a:prstGeom prst="rect">
            <a:avLst/>
          </a:prstGeom>
        </p:spPr>
      </p:pic>
    </p:spTree>
    <p:extLst>
      <p:ext uri="{BB962C8B-B14F-4D97-AF65-F5344CB8AC3E}">
        <p14:creationId xmlns:p14="http://schemas.microsoft.com/office/powerpoint/2010/main" val="676186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Report Results</a:t>
            </a:r>
            <a:endParaRPr lang="en-US" dirty="0"/>
          </a:p>
        </p:txBody>
      </p:sp>
      <p:sp>
        <p:nvSpPr>
          <p:cNvPr id="3" name="Content Placeholder 2"/>
          <p:cNvSpPr>
            <a:spLocks noGrp="1"/>
          </p:cNvSpPr>
          <p:nvPr>
            <p:ph idx="1"/>
          </p:nvPr>
        </p:nvSpPr>
        <p:spPr/>
        <p:txBody>
          <a:bodyPr/>
          <a:lstStyle/>
          <a:p>
            <a:r>
              <a:rPr lang="en-US" dirty="0"/>
              <a:t>The results of the investigation must be reported to the Administrator and other officials, according to State law, and the State Survey Agency within 5 days of the incident. </a:t>
            </a:r>
          </a:p>
          <a:p>
            <a:pPr marL="0" indent="0" algn="ctr">
              <a:buNone/>
            </a:pPr>
            <a:r>
              <a:rPr lang="en-US" i="1" dirty="0"/>
              <a:t>Each State has its own reporting rules and processes. See the next slide for more information about your State.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5109655"/>
            <a:ext cx="1524000" cy="1016508"/>
          </a:xfrm>
          <a:prstGeom prst="rect">
            <a:avLst/>
          </a:prstGeom>
        </p:spPr>
      </p:pic>
    </p:spTree>
    <p:extLst>
      <p:ext uri="{BB962C8B-B14F-4D97-AF65-F5344CB8AC3E}">
        <p14:creationId xmlns:p14="http://schemas.microsoft.com/office/powerpoint/2010/main" val="2795097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Facility Investigation Report Contents</a:t>
            </a:r>
            <a:endParaRPr lang="en-US" dirty="0"/>
          </a:p>
        </p:txBody>
      </p:sp>
      <p:sp>
        <p:nvSpPr>
          <p:cNvPr id="4" name="Content Placeholder 3"/>
          <p:cNvSpPr>
            <a:spLocks noGrp="1"/>
          </p:cNvSpPr>
          <p:nvPr>
            <p:ph sz="half" idx="1"/>
          </p:nvPr>
        </p:nvSpPr>
        <p:spPr/>
        <p:txBody>
          <a:bodyPr>
            <a:normAutofit fontScale="92500"/>
          </a:bodyPr>
          <a:lstStyle/>
          <a:p>
            <a:r>
              <a:rPr lang="en-US" dirty="0">
                <a:solidFill>
                  <a:srgbClr val="FF0000"/>
                </a:solidFill>
              </a:rPr>
              <a:t>Completed Facility Self investigation form</a:t>
            </a:r>
          </a:p>
          <a:p>
            <a:r>
              <a:rPr lang="en-US" dirty="0">
                <a:solidFill>
                  <a:srgbClr val="FF0000"/>
                </a:solidFill>
              </a:rPr>
              <a:t>Investigation narrative about the event and the results of the investigation</a:t>
            </a:r>
          </a:p>
          <a:p>
            <a:r>
              <a:rPr lang="en-US" dirty="0">
                <a:solidFill>
                  <a:srgbClr val="FF0000"/>
                </a:solidFill>
              </a:rPr>
              <a:t>Notarized witness statements</a:t>
            </a:r>
          </a:p>
          <a:p>
            <a:r>
              <a:rPr lang="en-US" dirty="0">
                <a:solidFill>
                  <a:srgbClr val="FF0000"/>
                </a:solidFill>
              </a:rPr>
              <a:t>Interviews with at least 3 interviewable residents</a:t>
            </a:r>
          </a:p>
        </p:txBody>
      </p:sp>
      <p:sp>
        <p:nvSpPr>
          <p:cNvPr id="5" name="Content Placeholder 4"/>
          <p:cNvSpPr>
            <a:spLocks noGrp="1"/>
          </p:cNvSpPr>
          <p:nvPr>
            <p:ph sz="half" idx="2"/>
          </p:nvPr>
        </p:nvSpPr>
        <p:spPr/>
        <p:txBody>
          <a:bodyPr>
            <a:normAutofit fontScale="92500"/>
          </a:bodyPr>
          <a:lstStyle/>
          <a:p>
            <a:r>
              <a:rPr lang="en-US" dirty="0">
                <a:solidFill>
                  <a:srgbClr val="FF0000"/>
                </a:solidFill>
              </a:rPr>
              <a:t>Sections of the MDS and care plan that were in place at the time of the incident (do not send the entire MDS and care plan)</a:t>
            </a:r>
          </a:p>
          <a:p>
            <a:r>
              <a:rPr lang="en-US" dirty="0">
                <a:solidFill>
                  <a:srgbClr val="FF0000"/>
                </a:solidFill>
              </a:rPr>
              <a:t>Progress/nursing notes prior to the incident</a:t>
            </a:r>
          </a:p>
          <a:p>
            <a:r>
              <a:rPr lang="en-US" dirty="0">
                <a:solidFill>
                  <a:srgbClr val="FF0000"/>
                </a:solidFill>
              </a:rPr>
              <a:t>Pertinent test results (X-rays, bloodwork, etc.)</a:t>
            </a:r>
          </a:p>
        </p:txBody>
      </p:sp>
    </p:spTree>
    <p:extLst>
      <p:ext uri="{BB962C8B-B14F-4D97-AF65-F5344CB8AC3E}">
        <p14:creationId xmlns:p14="http://schemas.microsoft.com/office/powerpoint/2010/main" val="379036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Responsibilities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All employees are required to follow the nursing home regulations.</a:t>
            </a:r>
          </a:p>
          <a:p>
            <a:r>
              <a:rPr lang="en-US" dirty="0"/>
              <a:t>Healthcare workers are required to identify and report:</a:t>
            </a:r>
          </a:p>
          <a:p>
            <a:pPr lvl="1"/>
            <a:r>
              <a:rPr lang="en-US" dirty="0"/>
              <a:t>suspected crimes toward residents and </a:t>
            </a:r>
          </a:p>
          <a:p>
            <a:pPr lvl="1"/>
            <a:r>
              <a:rPr lang="en-US" dirty="0"/>
              <a:t>alleged abuse, </a:t>
            </a:r>
          </a:p>
          <a:p>
            <a:pPr lvl="1"/>
            <a:r>
              <a:rPr lang="en-US" dirty="0"/>
              <a:t>neglect, </a:t>
            </a:r>
          </a:p>
          <a:p>
            <a:pPr lvl="1"/>
            <a:r>
              <a:rPr lang="en-US" dirty="0"/>
              <a:t>misappropriation, </a:t>
            </a:r>
          </a:p>
          <a:p>
            <a:pPr lvl="1"/>
            <a:r>
              <a:rPr lang="en-US" dirty="0"/>
              <a:t>exploitation, </a:t>
            </a:r>
          </a:p>
          <a:p>
            <a:pPr lvl="1"/>
            <a:r>
              <a:rPr lang="en-US" dirty="0"/>
              <a:t>involuntary seclusion, </a:t>
            </a:r>
          </a:p>
          <a:p>
            <a:pPr lvl="1"/>
            <a:r>
              <a:rPr lang="en-US" dirty="0"/>
              <a:t>use of restraints without a medical symptom.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3849189"/>
            <a:ext cx="2362200" cy="1575587"/>
          </a:xfrm>
          <a:prstGeom prst="rect">
            <a:avLst/>
          </a:prstGeom>
        </p:spPr>
      </p:pic>
    </p:spTree>
    <p:extLst>
      <p:ext uri="{BB962C8B-B14F-4D97-AF65-F5344CB8AC3E}">
        <p14:creationId xmlns:p14="http://schemas.microsoft.com/office/powerpoint/2010/main" val="4193164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endParaRPr lang="en-US" dirty="0"/>
          </a:p>
        </p:txBody>
      </p:sp>
      <p:sp>
        <p:nvSpPr>
          <p:cNvPr id="3" name="Content Placeholder 2"/>
          <p:cNvSpPr>
            <a:spLocks noGrp="1"/>
          </p:cNvSpPr>
          <p:nvPr>
            <p:ph idx="1"/>
          </p:nvPr>
        </p:nvSpPr>
        <p:spPr/>
        <p:txBody>
          <a:bodyPr>
            <a:normAutofit lnSpcReduction="10000"/>
          </a:bodyPr>
          <a:lstStyle/>
          <a:p>
            <a:r>
              <a:rPr lang="en-US" dirty="0"/>
              <a:t>The nursing home Requirements of Participation (RoP) are the regulations that set minimum standards for nursing homes.</a:t>
            </a:r>
          </a:p>
          <a:p>
            <a:r>
              <a:rPr lang="en-US" dirty="0"/>
              <a:t>The RoP were rewritten in October 2015.</a:t>
            </a:r>
          </a:p>
          <a:p>
            <a:r>
              <a:rPr lang="en-US" dirty="0"/>
              <a:t>The changes in regulations go into effect over the next three years, in phases.</a:t>
            </a:r>
          </a:p>
          <a:p>
            <a:r>
              <a:rPr lang="en-US" dirty="0"/>
              <a:t>There were changes made to the regulations for Freedom from Abuse, Neglect and Exploitation.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5015008"/>
            <a:ext cx="1524000" cy="1013460"/>
          </a:xfrm>
          <a:prstGeom prst="rect">
            <a:avLst/>
          </a:prstGeom>
        </p:spPr>
      </p:pic>
    </p:spTree>
    <p:extLst>
      <p:ext uri="{BB962C8B-B14F-4D97-AF65-F5344CB8AC3E}">
        <p14:creationId xmlns:p14="http://schemas.microsoft.com/office/powerpoint/2010/main" val="1943093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Responsibilities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Monitor staff burnout and offer assistance if needed.</a:t>
            </a:r>
          </a:p>
          <a:p>
            <a:r>
              <a:rPr lang="en-US" dirty="0"/>
              <a:t>Step in to assist others who may be frustrated or angry.</a:t>
            </a:r>
          </a:p>
          <a:p>
            <a:r>
              <a:rPr lang="en-US" dirty="0"/>
              <a:t>Monitor and assist residents with behaviors that might disrupt or frustrate other residents or staff. </a:t>
            </a:r>
          </a:p>
          <a:p>
            <a:r>
              <a:rPr lang="en-US" dirty="0"/>
              <a:t>Provide interventions for staff to deal with challenging residents.</a:t>
            </a:r>
          </a:p>
          <a:p>
            <a:r>
              <a:rPr lang="en-US" dirty="0"/>
              <a:t>Report immediately to the Administrator </a:t>
            </a:r>
          </a:p>
          <a:p>
            <a:pPr marL="0" indent="0">
              <a:buNone/>
            </a:pPr>
            <a:r>
              <a:rPr lang="en-US" dirty="0"/>
              <a:t>     any alleged abuse.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672241"/>
            <a:ext cx="1600200" cy="1089737"/>
          </a:xfrm>
          <a:prstGeom prst="rect">
            <a:avLst/>
          </a:prstGeom>
        </p:spPr>
      </p:pic>
    </p:spTree>
    <p:extLst>
      <p:ext uri="{BB962C8B-B14F-4D97-AF65-F5344CB8AC3E}">
        <p14:creationId xmlns:p14="http://schemas.microsoft.com/office/powerpoint/2010/main" val="3297553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Responsibilities</a:t>
            </a:r>
            <a:endParaRPr lang="en-US" dirty="0"/>
          </a:p>
        </p:txBody>
      </p:sp>
      <p:sp>
        <p:nvSpPr>
          <p:cNvPr id="3" name="Content Placeholder 2"/>
          <p:cNvSpPr>
            <a:spLocks noGrp="1"/>
          </p:cNvSpPr>
          <p:nvPr>
            <p:ph idx="1"/>
          </p:nvPr>
        </p:nvSpPr>
        <p:spPr/>
        <p:txBody>
          <a:bodyPr>
            <a:normAutofit/>
          </a:bodyPr>
          <a:lstStyle/>
          <a:p>
            <a:r>
              <a:rPr lang="en-US" sz="2800" dirty="0"/>
              <a:t>Make sure you have an open and trusting relationship with your employees so they can trust in you and report anything they feel is suspect</a:t>
            </a:r>
          </a:p>
          <a:p>
            <a:r>
              <a:rPr lang="en-US" sz="2800" dirty="0"/>
              <a:t>Teach staff to safeguard residents’ belongings. Make sure that staff report high value items to leadership for safe-keeping.</a:t>
            </a:r>
          </a:p>
          <a:p>
            <a:r>
              <a:rPr lang="en-US" sz="2800" dirty="0"/>
              <a:t>Teach staff to report all skin changes and injuries right away to the supervisor.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4209" y="4876801"/>
            <a:ext cx="1480717" cy="990600"/>
          </a:xfrm>
          <a:prstGeom prst="rect">
            <a:avLst/>
          </a:prstGeom>
        </p:spPr>
      </p:pic>
    </p:spTree>
    <p:extLst>
      <p:ext uri="{BB962C8B-B14F-4D97-AF65-F5344CB8AC3E}">
        <p14:creationId xmlns:p14="http://schemas.microsoft.com/office/powerpoint/2010/main" val="2334376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Responsibilities</a:t>
            </a:r>
            <a:endParaRPr lang="en-US" dirty="0"/>
          </a:p>
        </p:txBody>
      </p:sp>
      <p:sp>
        <p:nvSpPr>
          <p:cNvPr id="3" name="Content Placeholder 2"/>
          <p:cNvSpPr>
            <a:spLocks noGrp="1"/>
          </p:cNvSpPr>
          <p:nvPr>
            <p:ph idx="1"/>
          </p:nvPr>
        </p:nvSpPr>
        <p:spPr>
          <a:xfrm>
            <a:off x="457200" y="1600200"/>
            <a:ext cx="6096000" cy="4525963"/>
          </a:xfrm>
        </p:spPr>
        <p:txBody>
          <a:bodyPr>
            <a:normAutofit fontScale="92500" lnSpcReduction="20000"/>
          </a:bodyPr>
          <a:lstStyle/>
          <a:p>
            <a:r>
              <a:rPr lang="en-US" dirty="0"/>
              <a:t>Mentor staff and train them on definitions of abuse related events that are reportable.</a:t>
            </a:r>
          </a:p>
          <a:p>
            <a:r>
              <a:rPr lang="en-US" dirty="0"/>
              <a:t>Know your facility’s abuse reporting policy and follow it. </a:t>
            </a:r>
          </a:p>
          <a:p>
            <a:r>
              <a:rPr lang="en-US" dirty="0"/>
              <a:t>If staff are not sure what is reportable, train them to report everything to a supervisor and together you will learn the process and make sure that reports are done appropriately.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78826"/>
            <a:ext cx="1778889" cy="2667000"/>
          </a:xfrm>
          <a:prstGeom prst="rect">
            <a:avLst/>
          </a:prstGeom>
        </p:spPr>
      </p:pic>
    </p:spTree>
    <p:extLst>
      <p:ext uri="{BB962C8B-B14F-4D97-AF65-F5344CB8AC3E}">
        <p14:creationId xmlns:p14="http://schemas.microsoft.com/office/powerpoint/2010/main" val="2915291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marL="0" indent="0" algn="ctr">
              <a:buNone/>
            </a:pPr>
            <a:r>
              <a:rPr lang="en-US" sz="5400" b="1" cap="small" dirty="0">
                <a:ea typeface="Verdana" panose="020B0604030504040204" pitchFamily="34" charset="0"/>
                <a:cs typeface="Verdana" panose="020B0604030504040204" pitchFamily="34" charset="0"/>
              </a:rPr>
              <a:t>Thank you for participating in this education session!</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6931" y="3276600"/>
            <a:ext cx="2871651" cy="2871651"/>
          </a:xfrm>
          <a:prstGeom prst="rect">
            <a:avLst/>
          </a:prstGeom>
        </p:spPr>
      </p:pic>
    </p:spTree>
    <p:extLst>
      <p:ext uri="{BB962C8B-B14F-4D97-AF65-F5344CB8AC3E}">
        <p14:creationId xmlns:p14="http://schemas.microsoft.com/office/powerpoint/2010/main" val="337596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 of the Regulation</a:t>
            </a:r>
            <a:endParaRPr lang="en-US" dirty="0"/>
          </a:p>
        </p:txBody>
      </p:sp>
      <p:sp>
        <p:nvSpPr>
          <p:cNvPr id="3" name="Content Placeholder 2"/>
          <p:cNvSpPr>
            <a:spLocks noGrp="1"/>
          </p:cNvSpPr>
          <p:nvPr>
            <p:ph idx="1"/>
          </p:nvPr>
        </p:nvSpPr>
        <p:spPr/>
        <p:txBody>
          <a:bodyPr/>
          <a:lstStyle/>
          <a:p>
            <a:pPr marL="0" indent="0">
              <a:buNone/>
            </a:pPr>
            <a:r>
              <a:rPr lang="en-US" sz="2800" dirty="0"/>
              <a:t>The regulation states that: </a:t>
            </a:r>
          </a:p>
          <a:p>
            <a:pPr lvl="1"/>
            <a:r>
              <a:rPr lang="en-US" sz="2400" dirty="0"/>
              <a:t>Residents have the right to be free from abuse, neglect, misappropriation and exploitation. </a:t>
            </a:r>
          </a:p>
          <a:p>
            <a:pPr lvl="1"/>
            <a:r>
              <a:rPr lang="en-US" sz="2400" dirty="0"/>
              <a:t>Residents must be told about their rights.</a:t>
            </a:r>
          </a:p>
          <a:p>
            <a:pPr lvl="1"/>
            <a:r>
              <a:rPr lang="en-US" sz="2400" dirty="0"/>
              <a:t>The facility must promote the residents’ rights.</a:t>
            </a:r>
          </a:p>
          <a:p>
            <a:pPr lvl="1"/>
            <a:r>
              <a:rPr lang="en-US" sz="2400" dirty="0"/>
              <a:t>The facility must have policies and procedures and education for new and existing staff about freedom from abuse.</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235" y="4572000"/>
            <a:ext cx="2057400" cy="1372286"/>
          </a:xfrm>
          <a:prstGeom prst="rect">
            <a:avLst/>
          </a:prstGeom>
        </p:spPr>
      </p:pic>
    </p:spTree>
    <p:extLst>
      <p:ext uri="{BB962C8B-B14F-4D97-AF65-F5344CB8AC3E}">
        <p14:creationId xmlns:p14="http://schemas.microsoft.com/office/powerpoint/2010/main" val="3778155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 of the Regulation</a:t>
            </a:r>
            <a:endParaRPr lang="en-US" dirty="0"/>
          </a:p>
        </p:txBody>
      </p:sp>
      <p:sp>
        <p:nvSpPr>
          <p:cNvPr id="3" name="Content Placeholder 2"/>
          <p:cNvSpPr>
            <a:spLocks noGrp="1"/>
          </p:cNvSpPr>
          <p:nvPr>
            <p:ph idx="1"/>
          </p:nvPr>
        </p:nvSpPr>
        <p:spPr/>
        <p:txBody>
          <a:bodyPr/>
          <a:lstStyle/>
          <a:p>
            <a:pPr marL="0" indent="0">
              <a:buNone/>
            </a:pPr>
            <a:r>
              <a:rPr lang="en-US" sz="2800" dirty="0"/>
              <a:t>The regulations also state:</a:t>
            </a:r>
          </a:p>
          <a:p>
            <a:pPr lvl="1"/>
            <a:r>
              <a:rPr lang="en-US" sz="2400" dirty="0"/>
              <a:t>The facility cannot employ individuals who have been found guilty of abuse or have an abuse violation against their professional license.</a:t>
            </a:r>
          </a:p>
          <a:p>
            <a:pPr lvl="1"/>
            <a:r>
              <a:rPr lang="en-US" sz="2400" dirty="0"/>
              <a:t>Facility staff must be able to identify potential abuse and know what to do to protect residents .</a:t>
            </a:r>
          </a:p>
          <a:p>
            <a:pPr lvl="1"/>
            <a:r>
              <a:rPr lang="en-US" sz="2400" dirty="0"/>
              <a:t>Facility staff must know how and when to report suspected abuse. </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471" y="4572000"/>
            <a:ext cx="2133600" cy="1553261"/>
          </a:xfrm>
          <a:prstGeom prst="rect">
            <a:avLst/>
          </a:prstGeom>
        </p:spPr>
      </p:pic>
    </p:spTree>
    <p:extLst>
      <p:ext uri="{BB962C8B-B14F-4D97-AF65-F5344CB8AC3E}">
        <p14:creationId xmlns:p14="http://schemas.microsoft.com/office/powerpoint/2010/main" val="2700961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Definitions</a:t>
            </a:r>
            <a:endParaRPr lang="en-US" dirty="0"/>
          </a:p>
        </p:txBody>
      </p:sp>
      <p:sp>
        <p:nvSpPr>
          <p:cNvPr id="3" name="Content Placeholder 2"/>
          <p:cNvSpPr>
            <a:spLocks noGrp="1"/>
          </p:cNvSpPr>
          <p:nvPr>
            <p:ph idx="1"/>
          </p:nvPr>
        </p:nvSpPr>
        <p:spPr/>
        <p:txBody>
          <a:bodyPr>
            <a:normAutofit fontScale="62500" lnSpcReduction="20000"/>
          </a:bodyPr>
          <a:lstStyle/>
          <a:p>
            <a:pPr>
              <a:lnSpc>
                <a:spcPct val="120000"/>
              </a:lnSpc>
              <a:spcBef>
                <a:spcPts val="600"/>
              </a:spcBef>
            </a:pPr>
            <a:r>
              <a:rPr lang="en-US" sz="3400" b="1" u="sng" dirty="0"/>
              <a:t>Abuse </a:t>
            </a:r>
            <a:r>
              <a:rPr lang="en-US" dirty="0"/>
              <a:t>= the willful infliction of injury, unreasonable confinement, intimidation, or punishment with resulting physical harm, pain or mental anguish. </a:t>
            </a:r>
          </a:p>
          <a:p>
            <a:pPr>
              <a:lnSpc>
                <a:spcPct val="120000"/>
              </a:lnSpc>
              <a:spcBef>
                <a:spcPts val="600"/>
              </a:spcBef>
            </a:pPr>
            <a:r>
              <a:rPr lang="en-US" dirty="0"/>
              <a:t>Includes: withholding goods or services that are necessary to attain or maintain physical, mental, and psychosocial well-being. </a:t>
            </a:r>
          </a:p>
          <a:p>
            <a:pPr>
              <a:lnSpc>
                <a:spcPct val="120000"/>
              </a:lnSpc>
              <a:spcBef>
                <a:spcPts val="600"/>
              </a:spcBef>
            </a:pPr>
            <a:r>
              <a:rPr lang="en-US" dirty="0"/>
              <a:t>Includes verbal abuse, sexual abuse, physical abuse, and mental abuse including abuse caused through the use of technology. </a:t>
            </a:r>
          </a:p>
          <a:p>
            <a:pPr>
              <a:lnSpc>
                <a:spcPct val="120000"/>
              </a:lnSpc>
              <a:spcBef>
                <a:spcPts val="600"/>
              </a:spcBef>
            </a:pPr>
            <a:r>
              <a:rPr lang="en-US" dirty="0"/>
              <a:t>Instances of abuse of all residents, irrespective of any mental or physical condition, cause physical harm, pain or mental anguish. </a:t>
            </a:r>
          </a:p>
          <a:p>
            <a:pPr>
              <a:lnSpc>
                <a:spcPct val="120000"/>
              </a:lnSpc>
              <a:spcBef>
                <a:spcPts val="600"/>
              </a:spcBef>
            </a:pPr>
            <a:endParaRPr lang="en-US" dirty="0"/>
          </a:p>
          <a:p>
            <a:pPr>
              <a:lnSpc>
                <a:spcPct val="120000"/>
              </a:lnSpc>
              <a:spcBef>
                <a:spcPts val="600"/>
              </a:spcBef>
            </a:pPr>
            <a:r>
              <a:rPr lang="en-US" sz="3400" b="1" u="sng" dirty="0"/>
              <a:t>Willful</a:t>
            </a:r>
            <a:r>
              <a:rPr lang="en-US" dirty="0"/>
              <a:t> = the individual acted deliberately, not that the individual must have intended to inflict injury or harm. </a:t>
            </a:r>
          </a:p>
          <a:p>
            <a:endParaRPr lang="en-US" dirty="0"/>
          </a:p>
        </p:txBody>
      </p:sp>
    </p:spTree>
    <p:extLst>
      <p:ext uri="{BB962C8B-B14F-4D97-AF65-F5344CB8AC3E}">
        <p14:creationId xmlns:p14="http://schemas.microsoft.com/office/powerpoint/2010/main" val="1156207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Examples of Abuse</a:t>
            </a:r>
            <a:endParaRPr lang="en-US" dirty="0"/>
          </a:p>
        </p:txBody>
      </p:sp>
      <p:sp>
        <p:nvSpPr>
          <p:cNvPr id="3" name="Content Placeholder 2"/>
          <p:cNvSpPr>
            <a:spLocks noGrp="1"/>
          </p:cNvSpPr>
          <p:nvPr>
            <p:ph idx="1"/>
          </p:nvPr>
        </p:nvSpPr>
        <p:spPr/>
        <p:txBody>
          <a:bodyPr>
            <a:normAutofit fontScale="77500" lnSpcReduction="20000"/>
          </a:bodyPr>
          <a:lstStyle/>
          <a:p>
            <a:pPr fontAlgn="base"/>
            <a:r>
              <a:rPr lang="en-US" sz="3600" u="sng" dirty="0"/>
              <a:t>Examples of physical abuse</a:t>
            </a:r>
            <a:r>
              <a:rPr lang="en-US" sz="3600" dirty="0"/>
              <a:t>: </a:t>
            </a:r>
            <a:r>
              <a:rPr lang="en-US" dirty="0"/>
              <a:t>Hitting, scratching, punching, kicking, pushing, holding someone down, pinching, poking, grabbing a resident by arms or legs, slapping</a:t>
            </a:r>
            <a:r>
              <a:rPr lang="en-US" sz="3600" dirty="0"/>
              <a:t> </a:t>
            </a:r>
          </a:p>
          <a:p>
            <a:pPr fontAlgn="base"/>
            <a:r>
              <a:rPr lang="en-US" sz="3600" u="sng" dirty="0"/>
              <a:t>Examples of verbal abuse</a:t>
            </a:r>
            <a:r>
              <a:rPr lang="en-US" sz="3600" dirty="0"/>
              <a:t>: </a:t>
            </a:r>
            <a:r>
              <a:rPr lang="en-US" dirty="0"/>
              <a:t>swearing, calling people names, making jokes about a person, yelling or screaming at someone,  </a:t>
            </a:r>
          </a:p>
          <a:p>
            <a:pPr fontAlgn="base"/>
            <a:r>
              <a:rPr lang="en-US" sz="3600" u="sng" dirty="0"/>
              <a:t>Examples of mental abuse</a:t>
            </a:r>
            <a:r>
              <a:rPr lang="en-US" sz="3600" dirty="0"/>
              <a:t>: </a:t>
            </a:r>
            <a:r>
              <a:rPr lang="en-US" dirty="0"/>
              <a:t>making fun of a resident, ignoring a resident who needs you, refusing to talk to a resident. </a:t>
            </a:r>
          </a:p>
          <a:p>
            <a:pPr fontAlgn="base"/>
            <a:r>
              <a:rPr lang="en-US" sz="3600" u="sng" dirty="0"/>
              <a:t>Examples of sexual abuse</a:t>
            </a:r>
            <a:r>
              <a:rPr lang="en-US" sz="3600" dirty="0"/>
              <a:t>: </a:t>
            </a:r>
            <a:r>
              <a:rPr lang="en-US" dirty="0"/>
              <a:t>Unwanted sexual attention or touching, or sexual touching of the body of a resident who cannot make decisions for themselves </a:t>
            </a:r>
          </a:p>
          <a:p>
            <a:endParaRPr lang="en-US" dirty="0"/>
          </a:p>
        </p:txBody>
      </p:sp>
    </p:spTree>
    <p:extLst>
      <p:ext uri="{BB962C8B-B14F-4D97-AF65-F5344CB8AC3E}">
        <p14:creationId xmlns:p14="http://schemas.microsoft.com/office/powerpoint/2010/main" val="2788302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Definitions</a:t>
            </a:r>
            <a:endParaRPr lang="en-US" dirty="0"/>
          </a:p>
        </p:txBody>
      </p:sp>
      <p:sp>
        <p:nvSpPr>
          <p:cNvPr id="3" name="Content Placeholder 2"/>
          <p:cNvSpPr>
            <a:spLocks noGrp="1"/>
          </p:cNvSpPr>
          <p:nvPr>
            <p:ph idx="1"/>
          </p:nvPr>
        </p:nvSpPr>
        <p:spPr>
          <a:xfrm>
            <a:off x="457200" y="1600200"/>
            <a:ext cx="5410200" cy="4525963"/>
          </a:xfrm>
        </p:spPr>
        <p:txBody>
          <a:bodyPr>
            <a:normAutofit fontScale="92500"/>
          </a:bodyPr>
          <a:lstStyle/>
          <a:p>
            <a:pPr fontAlgn="base"/>
            <a:r>
              <a:rPr lang="en-US" b="1" u="sng" dirty="0"/>
              <a:t>Exploitation.</a:t>
            </a:r>
            <a:r>
              <a:rPr lang="en-US" dirty="0"/>
              <a:t>  (NEW!!) Exploitation means taking advantage of a resident for personal gain through the use of manipulation, intimidation, threats, or coercion. </a:t>
            </a:r>
          </a:p>
          <a:p>
            <a:pPr fontAlgn="base"/>
            <a:r>
              <a:rPr lang="en-US" b="1" u="sng" dirty="0"/>
              <a:t>Example of Exploitation</a:t>
            </a:r>
            <a:r>
              <a:rPr lang="en-US" dirty="0"/>
              <a:t>: make a resident feel afraid of you so that you can use their money.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2301" y="2133600"/>
            <a:ext cx="2078736" cy="2911395"/>
          </a:xfrm>
          <a:prstGeom prst="rect">
            <a:avLst/>
          </a:prstGeom>
        </p:spPr>
      </p:pic>
    </p:spTree>
    <p:extLst>
      <p:ext uri="{BB962C8B-B14F-4D97-AF65-F5344CB8AC3E}">
        <p14:creationId xmlns:p14="http://schemas.microsoft.com/office/powerpoint/2010/main" val="3480862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Definitions</a:t>
            </a:r>
            <a:endParaRPr lang="en-US" dirty="0"/>
          </a:p>
        </p:txBody>
      </p:sp>
      <p:sp>
        <p:nvSpPr>
          <p:cNvPr id="3" name="Content Placeholder 2"/>
          <p:cNvSpPr>
            <a:spLocks noGrp="1"/>
          </p:cNvSpPr>
          <p:nvPr>
            <p:ph idx="1"/>
          </p:nvPr>
        </p:nvSpPr>
        <p:spPr/>
        <p:txBody>
          <a:bodyPr>
            <a:normAutofit lnSpcReduction="10000"/>
          </a:bodyPr>
          <a:lstStyle/>
          <a:p>
            <a:pPr fontAlgn="base"/>
            <a:r>
              <a:rPr lang="en-US" sz="2400" b="1" u="sng" dirty="0"/>
              <a:t>Involuntary seclusion”</a:t>
            </a:r>
            <a:r>
              <a:rPr lang="en-US" sz="2400" dirty="0"/>
              <a:t> is separation of a resident from other residents or from her/his room or confinement to her/his room (with or without roommates) against the resident’s will, or the will of the resident’s legal representative. </a:t>
            </a:r>
          </a:p>
          <a:p>
            <a:pPr lvl="1" fontAlgn="base"/>
            <a:r>
              <a:rPr lang="en-US" sz="2300" dirty="0"/>
              <a:t>Emergency or short term monitored separation from other residents will not be considered involuntary seclusion and may be permitted if used for a limited period of time as a therapeutic intervention to reduce agitation until professional staff can develop a plan of care to meet the resident’s needs. </a:t>
            </a:r>
          </a:p>
          <a:p>
            <a:pPr fontAlgn="base"/>
            <a:r>
              <a:rPr lang="en-US" sz="2400" b="1" u="sng" dirty="0"/>
              <a:t>Examples of involuntary seclusion</a:t>
            </a:r>
            <a:r>
              <a:rPr lang="en-US" sz="2400" dirty="0"/>
              <a:t>: put the resident in their room an lock their wheelchair so they cannot come out. </a:t>
            </a:r>
          </a:p>
        </p:txBody>
      </p:sp>
    </p:spTree>
    <p:extLst>
      <p:ext uri="{BB962C8B-B14F-4D97-AF65-F5344CB8AC3E}">
        <p14:creationId xmlns:p14="http://schemas.microsoft.com/office/powerpoint/2010/main" val="1909025246"/>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2012LeadingAge_gray2PPT</Template>
  <TotalTime>976</TotalTime>
  <Words>4518</Words>
  <Application>Microsoft Office PowerPoint</Application>
  <PresentationFormat>On-screen Show (4:3)</PresentationFormat>
  <Paragraphs>441</Paragraphs>
  <Slides>33</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Verdana</vt:lpstr>
      <vt:lpstr>1_2012LeadingAge_gray2PPT</vt:lpstr>
      <vt:lpstr>Freedom from Abuse, Neglect, Misappropriation and Exploitation</vt:lpstr>
      <vt:lpstr>OBJECTIVES</vt:lpstr>
      <vt:lpstr>Introduction</vt:lpstr>
      <vt:lpstr>Overview of the Regulation</vt:lpstr>
      <vt:lpstr>Overview of the Regulation</vt:lpstr>
      <vt:lpstr>Definitions</vt:lpstr>
      <vt:lpstr>Examples of Abuse</vt:lpstr>
      <vt:lpstr>Definitions</vt:lpstr>
      <vt:lpstr>Definitions</vt:lpstr>
      <vt:lpstr>Definitions</vt:lpstr>
      <vt:lpstr>Definitions</vt:lpstr>
      <vt:lpstr>Definitions</vt:lpstr>
      <vt:lpstr>First Things FIRST!</vt:lpstr>
      <vt:lpstr>Seven Elements</vt:lpstr>
      <vt:lpstr>Employee Screening</vt:lpstr>
      <vt:lpstr>Volunteer and Others - Screening</vt:lpstr>
      <vt:lpstr>Training and Policy and Procedure</vt:lpstr>
      <vt:lpstr>Prevention</vt:lpstr>
      <vt:lpstr>Identification</vt:lpstr>
      <vt:lpstr>Report Suspected Abuse</vt:lpstr>
      <vt:lpstr>Facility Reporting Requirements for Non-criminal Incidents</vt:lpstr>
      <vt:lpstr>Reporting Suspected Crime</vt:lpstr>
      <vt:lpstr>Prohibit Retaliation</vt:lpstr>
      <vt:lpstr>Investigation</vt:lpstr>
      <vt:lpstr>Mandated Reporters </vt:lpstr>
      <vt:lpstr>Prevent Further Abuse</vt:lpstr>
      <vt:lpstr>Report Results</vt:lpstr>
      <vt:lpstr>Facility Investigation Report Contents</vt:lpstr>
      <vt:lpstr>Responsibilities</vt:lpstr>
      <vt:lpstr>Responsibilities</vt:lpstr>
      <vt:lpstr>Responsibilities</vt:lpstr>
      <vt:lpstr>Responsibilities</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aparkhill</dc:creator>
  <cp:lastModifiedBy>Dana Weaver</cp:lastModifiedBy>
  <cp:revision>113</cp:revision>
  <dcterms:created xsi:type="dcterms:W3CDTF">2012-09-27T17:39:50Z</dcterms:created>
  <dcterms:modified xsi:type="dcterms:W3CDTF">2017-03-21T17:54:14Z</dcterms:modified>
</cp:coreProperties>
</file>