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3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4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185" r:id="rId4"/>
    <p:sldMasterId id="2147485285" r:id="rId5"/>
    <p:sldMasterId id="2147485293" r:id="rId6"/>
  </p:sldMasterIdLst>
  <p:notesMasterIdLst>
    <p:notesMasterId r:id="rId33"/>
  </p:notesMasterIdLst>
  <p:handoutMasterIdLst>
    <p:handoutMasterId r:id="rId34"/>
  </p:handoutMasterIdLst>
  <p:sldIdLst>
    <p:sldId id="2147376486" r:id="rId7"/>
    <p:sldId id="2147377739" r:id="rId8"/>
    <p:sldId id="2147377742" r:id="rId9"/>
    <p:sldId id="2147377745" r:id="rId10"/>
    <p:sldId id="2147377746" r:id="rId11"/>
    <p:sldId id="2147377741" r:id="rId12"/>
    <p:sldId id="2147377713" r:id="rId13"/>
    <p:sldId id="2147377704" r:id="rId14"/>
    <p:sldId id="2147377738" r:id="rId15"/>
    <p:sldId id="2147377725" r:id="rId16"/>
    <p:sldId id="2147377649" r:id="rId17"/>
    <p:sldId id="289" r:id="rId18"/>
    <p:sldId id="292" r:id="rId19"/>
    <p:sldId id="293" r:id="rId20"/>
    <p:sldId id="294" r:id="rId21"/>
    <p:sldId id="2147377511" r:id="rId22"/>
    <p:sldId id="2147377736" r:id="rId23"/>
    <p:sldId id="2147377645" r:id="rId24"/>
    <p:sldId id="2147377715" r:id="rId25"/>
    <p:sldId id="2147377263" r:id="rId26"/>
    <p:sldId id="2147377379" r:id="rId27"/>
    <p:sldId id="2147377636" r:id="rId28"/>
    <p:sldId id="2147377698" r:id="rId29"/>
    <p:sldId id="2147377699" r:id="rId30"/>
    <p:sldId id="2147377508" r:id="rId31"/>
    <p:sldId id="2147377643" r:id="rId32"/>
  </p:sldIdLst>
  <p:sldSz cx="12192000" cy="6858000"/>
  <p:notesSz cx="6950075" cy="9236075"/>
  <p:custShowLst>
    <p:custShow name="Format Guide Workshop" id="0">
      <p:sldLst/>
    </p:custShow>
  </p:custShow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56929A-A68F-48BC-B612-5AD353985359}">
          <p14:sldIdLst>
            <p14:sldId id="2147376486"/>
            <p14:sldId id="2147377739"/>
            <p14:sldId id="2147377742"/>
            <p14:sldId id="2147377745"/>
            <p14:sldId id="2147377746"/>
            <p14:sldId id="2147377741"/>
            <p14:sldId id="2147377713"/>
            <p14:sldId id="2147377704"/>
            <p14:sldId id="2147377738"/>
            <p14:sldId id="2147377725"/>
            <p14:sldId id="2147377649"/>
            <p14:sldId id="289"/>
            <p14:sldId id="292"/>
            <p14:sldId id="293"/>
            <p14:sldId id="294"/>
            <p14:sldId id="2147377511"/>
            <p14:sldId id="2147377736"/>
            <p14:sldId id="2147377645"/>
            <p14:sldId id="2147377715"/>
            <p14:sldId id="2147377263"/>
            <p14:sldId id="2147377379"/>
            <p14:sldId id="2147377636"/>
            <p14:sldId id="2147377698"/>
            <p14:sldId id="2147377699"/>
            <p14:sldId id="2147377508"/>
            <p14:sldId id="21473776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28802A"/>
    <a:srgbClr val="EDAE1D"/>
    <a:srgbClr val="ADADAD"/>
    <a:srgbClr val="000000"/>
    <a:srgbClr val="0C4592"/>
    <a:srgbClr val="9B2525"/>
    <a:srgbClr val="051934"/>
    <a:srgbClr val="193265"/>
    <a:srgbClr val="204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76" autoAdjust="0"/>
    <p:restoredTop sz="95215" autoAdjust="0"/>
  </p:normalViewPr>
  <p:slideViewPr>
    <p:cSldViewPr snapToGrid="0">
      <p:cViewPr varScale="1">
        <p:scale>
          <a:sx n="102" d="100"/>
          <a:sy n="102" d="100"/>
        </p:scale>
        <p:origin x="146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4144" y="680"/>
      </p:cViewPr>
      <p:guideLst/>
    </p:cSldViewPr>
  </p:notesViewPr>
  <p:gridSpacing cx="39601" cy="396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0" y="3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691E93-EF64-46CC-85E2-BBB5BEDB9501}" type="datetimeFigureOut">
              <a:rPr lang="en-US" sz="800"/>
              <a:t>5/17/2023</a:t>
            </a:fld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671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CECA85-2A7A-423F-89EA-6868CB52DF19}" type="slidenum">
              <a:rPr lang="en-US" sz="80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09377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4410720"/>
            <a:ext cx="6948467" cy="48253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46" rIns="92492" bIns="46246" rtlCol="0" anchor="ctr"/>
          <a:lstStyle/>
          <a:p>
            <a:pPr algn="ctr"/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2427" y="3"/>
            <a:ext cx="2929274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40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6103" y="575009"/>
            <a:ext cx="6620256" cy="3724113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2427" y="8744096"/>
            <a:ext cx="2929274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40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44096"/>
            <a:ext cx="2919957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40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59519" y="4714653"/>
            <a:ext cx="6413424" cy="3768947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fld id="{F2C7CF5F-7CF3-4DF3-838A-EE34544862CC}" type="datetimeFigureOut">
              <a:rPr lang="en-US" smtClean="0"/>
              <a:pPr/>
              <a:t>5/17/2023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600"/>
      </a:spcAft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  <a:sym typeface="+mn-lt"/>
      </a:defRPr>
    </a:lvl1pPr>
    <a:lvl2pPr marL="11430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  <a:sym typeface="+mn-lt"/>
      </a:defRPr>
    </a:lvl2pPr>
    <a:lvl3pPr marL="2286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  <a:sym typeface="+mn-lt"/>
      </a:defRPr>
    </a:lvl3pPr>
    <a:lvl4pPr marL="51435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  <a:sym typeface="+mn-lt"/>
      </a:defRPr>
    </a:lvl4pPr>
    <a:lvl5pPr marL="6858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000" i="1" kern="1200">
        <a:solidFill>
          <a:schemeClr val="tx1"/>
        </a:solidFill>
        <a:latin typeface="+mn-lt"/>
        <a:ea typeface="+mn-ea"/>
        <a:cs typeface="+mn-cs"/>
        <a:sym typeface="+mn-lt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10" userDrawn="1">
          <p15:clr>
            <a:srgbClr val="F26B43"/>
          </p15:clr>
        </p15:guide>
        <p15:guide id="2" pos="2189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8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6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7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86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 cases in the US as of April 5 was about 104 million since the beginning of the pandemic. CDC is now updating data once a week on Wednesdays and posting on Thursdays. </a:t>
            </a:r>
          </a:p>
          <a:p>
            <a:endParaRPr lang="en-US" dirty="0"/>
          </a:p>
          <a:p>
            <a:r>
              <a:rPr lang="en-US" dirty="0"/>
              <a:t>The 7 day average number of cases decreased to 23.3 increased to cases per 100,000. The last time we met we were at 36.4 cases per 100,000 population. </a:t>
            </a:r>
          </a:p>
          <a:p>
            <a:endParaRPr lang="en-US" dirty="0"/>
          </a:p>
          <a:p>
            <a:r>
              <a:rPr lang="en-US" dirty="0"/>
              <a:t>And the cumulative number of COVID-19 deaths is at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+mn-lt"/>
              </a:rPr>
              <a:t>1,127,104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DF648-B0C2-4EC9-9815-5B0D4A84D1A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9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“</a:t>
            </a:r>
            <a:r>
              <a:rPr lang="en-US" dirty="0" err="1"/>
              <a:t>Arcturis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0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4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5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3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4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5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6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7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8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99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0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1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3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4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4.xml"/><Relationship Id="rId4" Type="http://schemas.openxmlformats.org/officeDocument/2006/relationships/image" Target="../media/image4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5.xml"/><Relationship Id="rId4" Type="http://schemas.openxmlformats.org/officeDocument/2006/relationships/image" Target="../media/image4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6.xml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8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9.xml"/><Relationship Id="rId4" Type="http://schemas.openxmlformats.org/officeDocument/2006/relationships/image" Target="../media/image4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0.xml"/><Relationship Id="rId4" Type="http://schemas.openxmlformats.org/officeDocument/2006/relationships/image" Target="../media/image4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1.xml"/><Relationship Id="rId4" Type="http://schemas.openxmlformats.org/officeDocument/2006/relationships/image" Target="../media/image4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3.xml"/><Relationship Id="rId4" Type="http://schemas.openxmlformats.org/officeDocument/2006/relationships/image" Target="../media/image4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5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7.xml"/><Relationship Id="rId4" Type="http://schemas.openxmlformats.org/officeDocument/2006/relationships/image" Target="../media/image4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7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0.xml"/><Relationship Id="rId4" Type="http://schemas.openxmlformats.org/officeDocument/2006/relationships/image" Target="../media/image4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1.xml"/><Relationship Id="rId4" Type="http://schemas.openxmlformats.org/officeDocument/2006/relationships/image" Target="../media/image4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0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1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4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3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4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5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26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7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8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9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0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1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4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3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0.xml"/><Relationship Id="rId4" Type="http://schemas.openxmlformats.org/officeDocument/2006/relationships/image" Target="../media/image4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1.xml"/><Relationship Id="rId4" Type="http://schemas.openxmlformats.org/officeDocument/2006/relationships/image" Target="../media/image4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2.xm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7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5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6.xml"/><Relationship Id="rId4" Type="http://schemas.openxmlformats.org/officeDocument/2006/relationships/image" Target="../media/image4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7.xml"/><Relationship Id="rId4" Type="http://schemas.openxmlformats.org/officeDocument/2006/relationships/image" Target="../media/image4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8.xml"/><Relationship Id="rId4" Type="http://schemas.openxmlformats.org/officeDocument/2006/relationships/image" Target="../media/image4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0.xml"/><Relationship Id="rId4" Type="http://schemas.openxmlformats.org/officeDocument/2006/relationships/image" Target="../media/image4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4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3.xml"/><Relationship Id="rId4" Type="http://schemas.openxmlformats.org/officeDocument/2006/relationships/image" Target="../media/image1.emf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4.xml"/><Relationship Id="rId4" Type="http://schemas.openxmlformats.org/officeDocument/2006/relationships/image" Target="../media/image1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5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8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8.xml"/><Relationship Id="rId4" Type="http://schemas.openxmlformats.org/officeDocument/2006/relationships/image" Target="../media/image1.emf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9.xml"/><Relationship Id="rId4" Type="http://schemas.openxmlformats.org/officeDocument/2006/relationships/image" Target="../media/image1.emf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0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1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4" Type="http://schemas.openxmlformats.org/officeDocument/2006/relationships/image" Target="../media/image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5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7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0.xml"/><Relationship Id="rId4" Type="http://schemas.openxmlformats.org/officeDocument/2006/relationships/image" Target="../media/image4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1.xml"/><Relationship Id="rId4" Type="http://schemas.openxmlformats.org/officeDocument/2006/relationships/image" Target="../media/image4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2.xm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1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5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6.xml"/><Relationship Id="rId4" Type="http://schemas.openxmlformats.org/officeDocument/2006/relationships/image" Target="../media/image4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7.xml"/><Relationship Id="rId4" Type="http://schemas.openxmlformats.org/officeDocument/2006/relationships/image" Target="../media/image4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8.xml"/><Relationship Id="rId4" Type="http://schemas.openxmlformats.org/officeDocument/2006/relationships/image" Target="../media/image4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0.xml"/><Relationship Id="rId4" Type="http://schemas.openxmlformats.org/officeDocument/2006/relationships/image" Target="../media/image4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3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4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5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8.xml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9.xml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0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1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8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79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80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0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8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83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5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5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6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7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8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9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6.xml"/><Relationship Id="rId4" Type="http://schemas.openxmlformats.org/officeDocument/2006/relationships/image" Target="../media/image4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7.xml"/><Relationship Id="rId4" Type="http://schemas.openxmlformats.org/officeDocument/2006/relationships/image" Target="../media/image4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4633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5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6274" y="3470657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36274" y="4012707"/>
            <a:ext cx="5827128" cy="424004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418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11615045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556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27384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6598322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7123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46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82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02479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88478" y="1785600"/>
            <a:ext cx="4729922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8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1469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288478" y="1804650"/>
            <a:ext cx="658907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6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1587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6769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84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9116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427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07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2008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5015168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926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9300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583120"/>
            <a:ext cx="5015168" cy="47089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432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526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478" y="2085628"/>
            <a:ext cx="1161504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11615045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823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8378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6598322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649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9629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583120"/>
            <a:ext cx="6598322" cy="47089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160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0589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6751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59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9896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583120"/>
            <a:ext cx="11615045" cy="47089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178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3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89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95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Questions or Discussion?</a:t>
            </a:r>
          </a:p>
        </p:txBody>
      </p:sp>
    </p:spTree>
    <p:extLst>
      <p:ext uri="{BB962C8B-B14F-4D97-AF65-F5344CB8AC3E}">
        <p14:creationId xmlns:p14="http://schemas.microsoft.com/office/powerpoint/2010/main" val="6554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4975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88478" y="1544274"/>
            <a:ext cx="3793922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4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2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1886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6274" y="3470657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36274" y="4012707"/>
            <a:ext cx="5827128" cy="424004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095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4250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9" name="Object 2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11615045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26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0830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478" y="2085628"/>
            <a:ext cx="11615045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11615045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49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86461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88478" y="2158987"/>
            <a:ext cx="4085522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1227048"/>
            <a:ext cx="4085522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867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77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604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651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5568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6618051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669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6919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7" y="721619"/>
            <a:ext cx="8443106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71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70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5017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6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6373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288478" y="1785600"/>
            <a:ext cx="4729922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19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7744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88478" y="1785600"/>
            <a:ext cx="6590010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97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44823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2037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03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10058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598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36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486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5089344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755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5092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5089344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76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84174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6596018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341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9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038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6596018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47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06407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6738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68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11615045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282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86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87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01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Questions or Discussion?</a:t>
            </a:r>
          </a:p>
        </p:txBody>
      </p:sp>
    </p:spTree>
    <p:extLst>
      <p:ext uri="{BB962C8B-B14F-4D97-AF65-F5344CB8AC3E}">
        <p14:creationId xmlns:p14="http://schemas.microsoft.com/office/powerpoint/2010/main" val="22253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447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757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09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5890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8"/>
            <a:ext cx="3448800" cy="3447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99396" y="1115416"/>
            <a:ext cx="2309287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648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2618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20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27854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40819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468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83944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7"/>
            <a:ext cx="3448800" cy="34472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99396" y="1115416"/>
            <a:ext cx="2309287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366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29798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64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3989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7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82537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470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65208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27384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6598322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582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C49A-8679-4103-A3ED-723E4A64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DCA5D-359F-4654-88F0-4DE57F14D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6211-37AE-4816-BDB6-24BA71CF3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65923-B5C7-4661-91AF-D3554380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AE75-4FEE-486C-8531-0BCA57CC49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CDF0A-FAA9-48A1-846D-8A1741F0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A5663-5591-47C7-94C1-DE6494EB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0DE-544C-4C65-94D5-C92C402D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80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46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22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02479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88478" y="1785600"/>
            <a:ext cx="4729922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86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1469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288478" y="1804650"/>
            <a:ext cx="658907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98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/>
          <a:stretch/>
        </p:blipFill>
        <p:spPr>
          <a:xfrm>
            <a:off x="-1" y="507851"/>
            <a:ext cx="4206363" cy="5700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0" y="649895"/>
            <a:ext cx="4206362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10ECE13-3EDD-413C-803A-B8D8B2E8245E}"/>
              </a:ext>
            </a:extLst>
          </p:cNvPr>
          <p:cNvSpPr/>
          <p:nvPr userDrawn="1"/>
        </p:nvSpPr>
        <p:spPr>
          <a:xfrm>
            <a:off x="6729274" y="5850386"/>
            <a:ext cx="5462726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3C75AE-9566-4E3B-8ABC-6E24FB4BE25B}"/>
              </a:ext>
            </a:extLst>
          </p:cNvPr>
          <p:cNvGrpSpPr/>
          <p:nvPr userDrawn="1"/>
        </p:nvGrpSpPr>
        <p:grpSpPr>
          <a:xfrm>
            <a:off x="3724275" y="1070092"/>
            <a:ext cx="8544665" cy="97898"/>
            <a:chOff x="3724275" y="1070092"/>
            <a:chExt cx="8544665" cy="9789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065A4B8-5F15-4D02-9448-AB93774FE071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E9294F-BB5D-46ED-B464-54CBD1CF8C8D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0A5D17E-15DF-4C7D-8634-463BF7667DBC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801302-3D6B-4CBE-AB1F-66B2163E9DE9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00978" y="682294"/>
            <a:ext cx="7402544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01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1587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7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46769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09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9116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427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6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2008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5015168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308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9300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583120"/>
            <a:ext cx="5015168" cy="47089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76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8378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6598322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742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9629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583120"/>
            <a:ext cx="6598322" cy="47089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22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9292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217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751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4105024" y="0"/>
            <a:ext cx="8086972" cy="6858000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203972" y="2928606"/>
            <a:ext cx="5616573" cy="615553"/>
          </a:xfrm>
        </p:spPr>
        <p:txBody>
          <a:bodyPr lIns="91440" tIns="45720" rIns="91440" bIns="45720"/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944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50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9896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583120"/>
            <a:ext cx="11615045" cy="47089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190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6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76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14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Questions or Discussion?</a:t>
            </a:r>
          </a:p>
        </p:txBody>
      </p:sp>
    </p:spTree>
    <p:extLst>
      <p:ext uri="{BB962C8B-B14F-4D97-AF65-F5344CB8AC3E}">
        <p14:creationId xmlns:p14="http://schemas.microsoft.com/office/powerpoint/2010/main" val="3292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1886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6274" y="3470657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36274" y="4012707"/>
            <a:ext cx="5827128" cy="424004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45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4250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9" name="Object 2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11615045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502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0830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478" y="2085628"/>
            <a:ext cx="11615045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11615045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80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246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4105024" y="0"/>
            <a:ext cx="8086972" cy="6858000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051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051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>
              <a:solidFill>
                <a:srgbClr val="051934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51934"/>
            </a:solidFill>
            <a:ln>
              <a:solidFill>
                <a:srgbClr val="051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051934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051934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051934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203972" y="2928606"/>
            <a:ext cx="5616573" cy="615553"/>
          </a:xfrm>
        </p:spPr>
        <p:txBody>
          <a:bodyPr lIns="91440" tIns="45720" rIns="91440" bIns="45720"/>
          <a:lstStyle>
            <a:lvl1pPr algn="ctr">
              <a:defRPr sz="3400" b="1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138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86461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88478" y="2158987"/>
            <a:ext cx="4085522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1227048"/>
            <a:ext cx="4085522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538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604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755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5568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6618051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014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6919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7" y="721619"/>
            <a:ext cx="8443106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867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5017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84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6373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288478" y="1785600"/>
            <a:ext cx="4729922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85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7744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88478" y="1785600"/>
            <a:ext cx="6590010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87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44823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B21D19-2C3D-44F2-BD7B-B357A1D0C7A4}"/>
              </a:ext>
            </a:extLst>
          </p:cNvPr>
          <p:cNvSpPr/>
          <p:nvPr userDrawn="1"/>
        </p:nvSpPr>
        <p:spPr>
          <a:xfrm>
            <a:off x="283028" y="5268686"/>
            <a:ext cx="1445051" cy="144505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210ECE13-3EDD-413C-803A-B8D8B2E8245E}"/>
              </a:ext>
            </a:extLst>
          </p:cNvPr>
          <p:cNvSpPr/>
          <p:nvPr userDrawn="1"/>
        </p:nvSpPr>
        <p:spPr>
          <a:xfrm>
            <a:off x="6729274" y="5850386"/>
            <a:ext cx="5462726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"/>
          <a:stretch/>
        </p:blipFill>
        <p:spPr>
          <a:xfrm>
            <a:off x="154656" y="5156581"/>
            <a:ext cx="1680063" cy="170141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832262-43E3-4A07-82F9-44A3C389201E}"/>
              </a:ext>
            </a:extLst>
          </p:cNvPr>
          <p:cNvCxnSpPr>
            <a:cxnSpLocks/>
          </p:cNvCxnSpPr>
          <p:nvPr/>
        </p:nvCxnSpPr>
        <p:spPr>
          <a:xfrm>
            <a:off x="1059732" y="1118586"/>
            <a:ext cx="11001639" cy="0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23" name="Rectangle 11">
            <a:extLst>
              <a:ext uri="{FF2B5EF4-FFF2-40B4-BE49-F238E27FC236}">
                <a16:creationId xmlns:a16="http://schemas.microsoft.com/office/drawing/2014/main" id="{5065A4B8-5F15-4D02-9448-AB93774FE071}"/>
              </a:ext>
            </a:extLst>
          </p:cNvPr>
          <p:cNvSpPr/>
          <p:nvPr/>
        </p:nvSpPr>
        <p:spPr>
          <a:xfrm>
            <a:off x="675934" y="1070092"/>
            <a:ext cx="343489" cy="96987"/>
          </a:xfrm>
          <a:custGeom>
            <a:avLst/>
            <a:gdLst>
              <a:gd name="connsiteX0" fmla="*/ 0 w 328474"/>
              <a:gd name="connsiteY0" fmla="*/ 0 h 115400"/>
              <a:gd name="connsiteX1" fmla="*/ 328474 w 328474"/>
              <a:gd name="connsiteY1" fmla="*/ 0 h 115400"/>
              <a:gd name="connsiteX2" fmla="*/ 328474 w 328474"/>
              <a:gd name="connsiteY2" fmla="*/ 115400 h 115400"/>
              <a:gd name="connsiteX3" fmla="*/ 0 w 328474"/>
              <a:gd name="connsiteY3" fmla="*/ 115400 h 115400"/>
              <a:gd name="connsiteX4" fmla="*/ 0 w 328474"/>
              <a:gd name="connsiteY4" fmla="*/ 0 h 115400"/>
              <a:gd name="connsiteX0" fmla="*/ 0 w 351549"/>
              <a:gd name="connsiteY0" fmla="*/ 0 h 115400"/>
              <a:gd name="connsiteX1" fmla="*/ 328474 w 351549"/>
              <a:gd name="connsiteY1" fmla="*/ 0 h 115400"/>
              <a:gd name="connsiteX2" fmla="*/ 351549 w 351549"/>
              <a:gd name="connsiteY2" fmla="*/ 56723 h 115400"/>
              <a:gd name="connsiteX3" fmla="*/ 328474 w 351549"/>
              <a:gd name="connsiteY3" fmla="*/ 115400 h 115400"/>
              <a:gd name="connsiteX4" fmla="*/ 0 w 351549"/>
              <a:gd name="connsiteY4" fmla="*/ 115400 h 115400"/>
              <a:gd name="connsiteX5" fmla="*/ 0 w 351549"/>
              <a:gd name="connsiteY5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0 w 408699"/>
              <a:gd name="connsiteY5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699" h="115400">
                <a:moveTo>
                  <a:pt x="0" y="0"/>
                </a:moveTo>
                <a:lnTo>
                  <a:pt x="328474" y="0"/>
                </a:lnTo>
                <a:cubicBezTo>
                  <a:pt x="347110" y="14394"/>
                  <a:pt x="388175" y="47300"/>
                  <a:pt x="408699" y="62166"/>
                </a:cubicBezTo>
                <a:lnTo>
                  <a:pt x="328474" y="115400"/>
                </a:lnTo>
                <a:lnTo>
                  <a:pt x="0" y="115400"/>
                </a:lnTo>
                <a:cubicBezTo>
                  <a:pt x="32428" y="93820"/>
                  <a:pt x="67009" y="71297"/>
                  <a:pt x="97549" y="54909"/>
                </a:cubicBezTo>
                <a:lnTo>
                  <a:pt x="0" y="0"/>
                </a:lnTo>
                <a:close/>
              </a:path>
            </a:pathLst>
          </a:custGeom>
          <a:solidFill>
            <a:srgbClr val="EDAE1D"/>
          </a:solidFill>
          <a:ln w="12700" cap="flat" cmpd="sng" algn="ctr">
            <a:solidFill>
              <a:srgbClr val="EDAE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E9294F-BB5D-46ED-B464-54CBD1CF8C8D}"/>
              </a:ext>
            </a:extLst>
          </p:cNvPr>
          <p:cNvCxnSpPr/>
          <p:nvPr/>
        </p:nvCxnSpPr>
        <p:spPr>
          <a:xfrm flipH="1">
            <a:off x="283028" y="1070092"/>
            <a:ext cx="342900" cy="0"/>
          </a:xfrm>
          <a:prstGeom prst="straightConnector1">
            <a:avLst/>
          </a:prstGeom>
          <a:noFill/>
          <a:ln w="12700" cap="rnd" cmpd="sng" algn="ctr">
            <a:solidFill>
              <a:srgbClr val="EDAE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A5D17E-15DF-4C7D-8634-463BF7667DBC}"/>
              </a:ext>
            </a:extLst>
          </p:cNvPr>
          <p:cNvCxnSpPr/>
          <p:nvPr/>
        </p:nvCxnSpPr>
        <p:spPr>
          <a:xfrm flipH="1">
            <a:off x="333034" y="1122066"/>
            <a:ext cx="342900" cy="0"/>
          </a:xfrm>
          <a:prstGeom prst="straightConnector1">
            <a:avLst/>
          </a:prstGeom>
          <a:noFill/>
          <a:ln w="12700" cap="rnd" cmpd="sng" algn="ctr">
            <a:solidFill>
              <a:srgbClr val="EDAE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801302-3D6B-4CBE-AB1F-66B2163E9DE9}"/>
              </a:ext>
            </a:extLst>
          </p:cNvPr>
          <p:cNvCxnSpPr/>
          <p:nvPr/>
        </p:nvCxnSpPr>
        <p:spPr>
          <a:xfrm flipH="1">
            <a:off x="283028" y="1167990"/>
            <a:ext cx="342900" cy="0"/>
          </a:xfrm>
          <a:prstGeom prst="straightConnector1">
            <a:avLst/>
          </a:prstGeom>
          <a:noFill/>
          <a:ln w="12700" cap="rnd" cmpd="sng" algn="ctr">
            <a:solidFill>
              <a:srgbClr val="EDAE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1059732" y="682294"/>
            <a:ext cx="10843790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036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2037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764203"/>
            <a:ext cx="2820160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0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10058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598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88478" y="1785600"/>
            <a:ext cx="4403757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97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486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5089344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072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5092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5089344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533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84174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6596018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686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038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6596018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908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8085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3983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0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10ECE13-3EDD-413C-803A-B8D8B2E8245E}"/>
              </a:ext>
            </a:extLst>
          </p:cNvPr>
          <p:cNvSpPr/>
          <p:nvPr userDrawn="1"/>
        </p:nvSpPr>
        <p:spPr>
          <a:xfrm>
            <a:off x="6729274" y="5850386"/>
            <a:ext cx="5462726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8C7957-DB72-4CA6-AB40-261946F24E10}"/>
              </a:ext>
            </a:extLst>
          </p:cNvPr>
          <p:cNvGrpSpPr/>
          <p:nvPr userDrawn="1"/>
        </p:nvGrpSpPr>
        <p:grpSpPr>
          <a:xfrm>
            <a:off x="1963091" y="1070092"/>
            <a:ext cx="11778343" cy="97898"/>
            <a:chOff x="283028" y="1070092"/>
            <a:chExt cx="11778343" cy="9789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32" y="1118586"/>
              <a:ext cx="11001639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5065A4B8-5F15-4D02-9448-AB93774FE071}"/>
                </a:ext>
              </a:extLst>
            </p:cNvPr>
            <p:cNvSpPr/>
            <p:nvPr/>
          </p:nvSpPr>
          <p:spPr>
            <a:xfrm>
              <a:off x="675934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8E9294F-BB5D-46ED-B464-54CBD1CF8C8D}"/>
                </a:ext>
              </a:extLst>
            </p:cNvPr>
            <p:cNvCxnSpPr/>
            <p:nvPr/>
          </p:nvCxnSpPr>
          <p:spPr>
            <a:xfrm flipH="1">
              <a:off x="283028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0A5D17E-15DF-4C7D-8634-463BF7667DBC}"/>
                </a:ext>
              </a:extLst>
            </p:cNvPr>
            <p:cNvCxnSpPr/>
            <p:nvPr/>
          </p:nvCxnSpPr>
          <p:spPr>
            <a:xfrm flipH="1">
              <a:off x="333034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4801302-3D6B-4CBE-AB1F-66B2163E9DE9}"/>
                </a:ext>
              </a:extLst>
            </p:cNvPr>
            <p:cNvCxnSpPr/>
            <p:nvPr/>
          </p:nvCxnSpPr>
          <p:spPr>
            <a:xfrm flipH="1">
              <a:off x="283028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AE90C2-9094-487A-B01B-8531116BA3AD}"/>
              </a:ext>
            </a:extLst>
          </p:cNvPr>
          <p:cNvGrpSpPr/>
          <p:nvPr userDrawn="1"/>
        </p:nvGrpSpPr>
        <p:grpSpPr>
          <a:xfrm>
            <a:off x="161584" y="316369"/>
            <a:ext cx="1680063" cy="1701419"/>
            <a:chOff x="154656" y="5156581"/>
            <a:chExt cx="1680063" cy="17014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B21D19-2C3D-44F2-BD7B-B357A1D0C7A4}"/>
                </a:ext>
              </a:extLst>
            </p:cNvPr>
            <p:cNvSpPr/>
            <p:nvPr/>
          </p:nvSpPr>
          <p:spPr>
            <a:xfrm>
              <a:off x="283028" y="5268686"/>
              <a:ext cx="1445051" cy="144505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245211DD-9F9B-4E03-931C-F9A31D9B9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5"/>
            <a:stretch/>
          </p:blipFill>
          <p:spPr>
            <a:xfrm>
              <a:off x="154656" y="5156581"/>
              <a:ext cx="1680063" cy="1701419"/>
            </a:xfrm>
            <a:prstGeom prst="rect">
              <a:avLst/>
            </a:prstGeom>
          </p:spPr>
        </p:pic>
      </p:grpSp>
      <p:sp>
        <p:nvSpPr>
          <p:cNvPr id="19" name="Title 2"/>
          <p:cNvSpPr>
            <a:spLocks noGrp="1"/>
          </p:cNvSpPr>
          <p:nvPr>
            <p:ph type="title" hasCustomPrompt="1"/>
          </p:nvPr>
        </p:nvSpPr>
        <p:spPr>
          <a:xfrm>
            <a:off x="2739795" y="682294"/>
            <a:ext cx="9163727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642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368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721619"/>
            <a:ext cx="11615045" cy="33239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0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363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93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6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47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Questions or Discussion?</a:t>
            </a:r>
          </a:p>
        </p:txBody>
      </p:sp>
    </p:spTree>
    <p:extLst>
      <p:ext uri="{BB962C8B-B14F-4D97-AF65-F5344CB8AC3E}">
        <p14:creationId xmlns:p14="http://schemas.microsoft.com/office/powerpoint/2010/main" val="38388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44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5890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8"/>
            <a:ext cx="3448800" cy="3447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99396" y="1115416"/>
            <a:ext cx="2309287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546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2618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01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27854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5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8C7957-DB72-4CA6-AB40-261946F24E10}"/>
              </a:ext>
            </a:extLst>
          </p:cNvPr>
          <p:cNvGrpSpPr/>
          <p:nvPr userDrawn="1"/>
        </p:nvGrpSpPr>
        <p:grpSpPr>
          <a:xfrm rot="5400000">
            <a:off x="-3773681" y="6033979"/>
            <a:ext cx="11778343" cy="97898"/>
            <a:chOff x="283028" y="1070092"/>
            <a:chExt cx="11778343" cy="9789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32" y="1118586"/>
              <a:ext cx="11001639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5065A4B8-5F15-4D02-9448-AB93774FE071}"/>
                </a:ext>
              </a:extLst>
            </p:cNvPr>
            <p:cNvSpPr/>
            <p:nvPr/>
          </p:nvSpPr>
          <p:spPr>
            <a:xfrm>
              <a:off x="675934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8E9294F-BB5D-46ED-B464-54CBD1CF8C8D}"/>
                </a:ext>
              </a:extLst>
            </p:cNvPr>
            <p:cNvCxnSpPr/>
            <p:nvPr/>
          </p:nvCxnSpPr>
          <p:spPr>
            <a:xfrm flipH="1">
              <a:off x="283028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0A5D17E-15DF-4C7D-8634-463BF7667DBC}"/>
                </a:ext>
              </a:extLst>
            </p:cNvPr>
            <p:cNvCxnSpPr/>
            <p:nvPr/>
          </p:nvCxnSpPr>
          <p:spPr>
            <a:xfrm flipH="1">
              <a:off x="333034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4801302-3D6B-4CBE-AB1F-66B2163E9DE9}"/>
                </a:ext>
              </a:extLst>
            </p:cNvPr>
            <p:cNvCxnSpPr/>
            <p:nvPr/>
          </p:nvCxnSpPr>
          <p:spPr>
            <a:xfrm flipH="1">
              <a:off x="283028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AE90C2-9094-487A-B01B-8531116BA3AD}"/>
              </a:ext>
            </a:extLst>
          </p:cNvPr>
          <p:cNvGrpSpPr/>
          <p:nvPr userDrawn="1"/>
        </p:nvGrpSpPr>
        <p:grpSpPr>
          <a:xfrm>
            <a:off x="161584" y="316369"/>
            <a:ext cx="1680063" cy="1701419"/>
            <a:chOff x="154656" y="5156581"/>
            <a:chExt cx="1680063" cy="17014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B21D19-2C3D-44F2-BD7B-B357A1D0C7A4}"/>
                </a:ext>
              </a:extLst>
            </p:cNvPr>
            <p:cNvSpPr/>
            <p:nvPr/>
          </p:nvSpPr>
          <p:spPr>
            <a:xfrm>
              <a:off x="283028" y="5268686"/>
              <a:ext cx="1445051" cy="144505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245211DD-9F9B-4E03-931C-F9A31D9B9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5"/>
            <a:stretch/>
          </p:blipFill>
          <p:spPr>
            <a:xfrm>
              <a:off x="154656" y="5156581"/>
              <a:ext cx="1680063" cy="1701419"/>
            </a:xfrm>
            <a:prstGeom prst="rect">
              <a:avLst/>
            </a:prstGeom>
          </p:spPr>
        </p:pic>
      </p:grp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4477" y="590132"/>
            <a:ext cx="9228229" cy="584775"/>
          </a:xfrm>
        </p:spPr>
        <p:txBody>
          <a:bodyPr lIns="91440" tIns="45720" rIns="91440" bIns="45720"/>
          <a:lstStyle>
            <a:lvl1pPr marL="0" algn="l" defTabSz="914400" rtl="0" eaLnBrk="1" latinLnBrk="0" hangingPunct="1">
              <a:def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864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40819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279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83944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7"/>
            <a:ext cx="3448800" cy="34472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99396" y="1115416"/>
            <a:ext cx="2309287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077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29798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78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3989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8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82537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905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65208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3B3AE-3608-4AFD-A9C4-375DD1224B56}"/>
              </a:ext>
            </a:extLst>
          </p:cNvPr>
          <p:cNvSpPr/>
          <p:nvPr userDrawn="1"/>
        </p:nvSpPr>
        <p:spPr>
          <a:xfrm>
            <a:off x="0" y="-9525"/>
            <a:ext cx="12192000" cy="941388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6F636-9FF2-46C7-B4EF-3AD0776AAE67}"/>
              </a:ext>
            </a:extLst>
          </p:cNvPr>
          <p:cNvSpPr/>
          <p:nvPr userDrawn="1"/>
        </p:nvSpPr>
        <p:spPr>
          <a:xfrm>
            <a:off x="0" y="6529388"/>
            <a:ext cx="12192000" cy="334962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CBD11-7C3A-4891-B7D0-A35B0616ED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57500" y="6472238"/>
            <a:ext cx="6465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 dirty="0">
                <a:solidFill>
                  <a:srgbClr val="FBE5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0E9C1-D411-4F39-96F3-9FE5D2210A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8425"/>
            <a:ext cx="10207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66701" y="1066800"/>
            <a:ext cx="11620500" cy="525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93179" y="210897"/>
            <a:ext cx="9753600" cy="5486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0641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6BE33-814B-4359-BEEF-8F327867B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2AF5-0BDA-48FB-9A84-5CEC03B88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5E5E-4072-4BEE-B7BD-6416592A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AE75-4FEE-486C-8531-0BCA57CC49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C6228-AC5D-4754-9E07-2CF4E194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19D3A-D4E1-4B6C-8BB3-6B49F71B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0DE-544C-4C65-94D5-C92C402D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94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Color Bullet Title-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ape&#10;&#10;Description automatically generated">
            <a:extLst>
              <a:ext uri="{FF2B5EF4-FFF2-40B4-BE49-F238E27FC236}">
                <a16:creationId xmlns:a16="http://schemas.microsoft.com/office/drawing/2014/main" id="{996576E3-EE36-48AA-945A-E59D5A7467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28800"/>
            <a:ext cx="1219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71E80-9072-4F86-8341-43BB824009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0" y="6505575"/>
            <a:ext cx="64674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</p:spTree>
    <p:extLst>
      <p:ext uri="{BB962C8B-B14F-4D97-AF65-F5344CB8AC3E}">
        <p14:creationId xmlns:p14="http://schemas.microsoft.com/office/powerpoint/2010/main" val="10324189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C49A-8679-4103-A3ED-723E4A64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DCA5D-359F-4654-88F0-4DE57F14D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6211-37AE-4816-BDB6-24BA71CF3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65923-B5C7-4661-91AF-D3554380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AE75-4FEE-486C-8531-0BCA57CC49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CDF0A-FAA9-48A1-846D-8A1741F0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A5663-5591-47C7-94C1-DE6494EB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0DE-544C-4C65-94D5-C92C402D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7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5211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BD0CCF64-679E-4CB8-8048-AF2370333156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28C2FB08-5927-4322-9E4D-942431372235}"/>
              </a:ext>
            </a:extLst>
          </p:cNvPr>
          <p:cNvSpPr/>
          <p:nvPr userDrawn="1"/>
        </p:nvSpPr>
        <p:spPr>
          <a:xfrm>
            <a:off x="6670551" y="5850386"/>
            <a:ext cx="5521449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2"/>
          <p:cNvSpPr>
            <a:spLocks noGrp="1"/>
          </p:cNvSpPr>
          <p:nvPr>
            <p:ph type="title" hasCustomPrompt="1"/>
          </p:nvPr>
        </p:nvSpPr>
        <p:spPr>
          <a:xfrm>
            <a:off x="1289412" y="682294"/>
            <a:ext cx="10614110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1589" y="1070092"/>
            <a:ext cx="11869783" cy="97898"/>
            <a:chOff x="191589" y="1070092"/>
            <a:chExt cx="11869783" cy="97898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3BEE02AA-3F87-4005-8099-FBC9718DDD55}"/>
                </a:ext>
              </a:extLst>
            </p:cNvPr>
            <p:cNvSpPr/>
            <p:nvPr/>
          </p:nvSpPr>
          <p:spPr>
            <a:xfrm>
              <a:off x="746937" y="1070092"/>
              <a:ext cx="485500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11E594-9CD6-4AA3-963B-7D63B33A4A51}"/>
                </a:ext>
              </a:extLst>
            </p:cNvPr>
            <p:cNvCxnSpPr/>
            <p:nvPr/>
          </p:nvCxnSpPr>
          <p:spPr>
            <a:xfrm flipH="1">
              <a:off x="191589" y="1070092"/>
              <a:ext cx="484668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E58C44-C5E8-4F2A-8768-7B02C6FA32F7}"/>
                </a:ext>
              </a:extLst>
            </p:cNvPr>
            <p:cNvCxnSpPr/>
            <p:nvPr/>
          </p:nvCxnSpPr>
          <p:spPr>
            <a:xfrm flipH="1">
              <a:off x="262269" y="1122066"/>
              <a:ext cx="484668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15D2565-0252-40A1-9AF8-9A87442F6F08}"/>
                </a:ext>
              </a:extLst>
            </p:cNvPr>
            <p:cNvCxnSpPr/>
            <p:nvPr/>
          </p:nvCxnSpPr>
          <p:spPr>
            <a:xfrm flipH="1">
              <a:off x="191589" y="1167990"/>
              <a:ext cx="484668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89412" y="1118586"/>
              <a:ext cx="10771960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539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C5232D4F-696F-43FB-9C91-D72A499816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783AAD-66F3-4D34-B8C9-B9942C32C78E}"/>
              </a:ext>
            </a:extLst>
          </p:cNvPr>
          <p:cNvSpPr/>
          <p:nvPr userDrawn="1"/>
        </p:nvSpPr>
        <p:spPr>
          <a:xfrm flipV="1">
            <a:off x="1900238" y="5029200"/>
            <a:ext cx="10291762" cy="1401763"/>
          </a:xfrm>
          <a:prstGeom prst="rect">
            <a:avLst/>
          </a:prstGeom>
          <a:solidFill>
            <a:srgbClr val="BCA493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96358D-C713-4BF0-8717-1ED1A8B6BDFE}"/>
              </a:ext>
            </a:extLst>
          </p:cNvPr>
          <p:cNvSpPr/>
          <p:nvPr userDrawn="1"/>
        </p:nvSpPr>
        <p:spPr>
          <a:xfrm rot="5400000">
            <a:off x="-2476500" y="2476500"/>
            <a:ext cx="6858000" cy="1905000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0942B0E-05DC-4DBA-A8E9-AD4D0DD1B0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111750"/>
            <a:ext cx="15779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905000" y="5192446"/>
            <a:ext cx="10287002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2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919400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ape&#10;&#10;Description automatically generated">
            <a:extLst>
              <a:ext uri="{FF2B5EF4-FFF2-40B4-BE49-F238E27FC236}">
                <a16:creationId xmlns:a16="http://schemas.microsoft.com/office/drawing/2014/main" id="{45481EDC-58AA-4162-9692-9390781F51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28800"/>
            <a:ext cx="1219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5B5C5-5459-4667-91E8-93EA53A290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0" y="6505575"/>
            <a:ext cx="64674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</p:spTree>
    <p:extLst>
      <p:ext uri="{BB962C8B-B14F-4D97-AF65-F5344CB8AC3E}">
        <p14:creationId xmlns:p14="http://schemas.microsoft.com/office/powerpoint/2010/main" val="26664198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ullet Title-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ape&#10;&#10;Description automatically generated">
            <a:extLst>
              <a:ext uri="{FF2B5EF4-FFF2-40B4-BE49-F238E27FC236}">
                <a16:creationId xmlns:a16="http://schemas.microsoft.com/office/drawing/2014/main" id="{9EB2E357-BBF3-464B-A7CD-2F7C9B148D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28800"/>
            <a:ext cx="1219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AA3BA-12CC-489E-8B25-5ECF916C32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0" y="6505575"/>
            <a:ext cx="64674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</p:spTree>
    <p:extLst>
      <p:ext uri="{BB962C8B-B14F-4D97-AF65-F5344CB8AC3E}">
        <p14:creationId xmlns:p14="http://schemas.microsoft.com/office/powerpoint/2010/main" val="21764147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lor Bullet Title-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ape&#10;&#10;Description automatically generated">
            <a:extLst>
              <a:ext uri="{FF2B5EF4-FFF2-40B4-BE49-F238E27FC236}">
                <a16:creationId xmlns:a16="http://schemas.microsoft.com/office/drawing/2014/main" id="{996576E3-EE36-48AA-945A-E59D5A7467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28800"/>
            <a:ext cx="1219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71E80-9072-4F86-8341-43BB824009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0" y="6505575"/>
            <a:ext cx="64674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</p:spTree>
    <p:extLst>
      <p:ext uri="{BB962C8B-B14F-4D97-AF65-F5344CB8AC3E}">
        <p14:creationId xmlns:p14="http://schemas.microsoft.com/office/powerpoint/2010/main" val="1083509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ape&#10;&#10;Description automatically generated">
            <a:extLst>
              <a:ext uri="{FF2B5EF4-FFF2-40B4-BE49-F238E27FC236}">
                <a16:creationId xmlns:a16="http://schemas.microsoft.com/office/drawing/2014/main" id="{12DD74C2-7452-449E-AE35-CA5832357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28800"/>
            <a:ext cx="1219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5DE75-B065-426E-AE26-B94336904C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0" y="6505575"/>
            <a:ext cx="64674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</p:spTree>
    <p:extLst>
      <p:ext uri="{BB962C8B-B14F-4D97-AF65-F5344CB8AC3E}">
        <p14:creationId xmlns:p14="http://schemas.microsoft.com/office/powerpoint/2010/main" val="1567980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4633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3984172" y="0"/>
            <a:ext cx="8207828" cy="6865373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5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274" y="2928606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6274" y="3470657"/>
            <a:ext cx="5827128" cy="502702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36274" y="4012707"/>
            <a:ext cx="5827128" cy="424004"/>
          </a:xfrm>
        </p:spPr>
        <p:txBody>
          <a:bodyPr lIns="91440" tIns="45720" rIns="91440" bIns="45720"/>
          <a:lstStyle>
            <a:lvl1pPr algn="ctr">
              <a:lnSpc>
                <a:spcPct val="100000"/>
              </a:lnSpc>
              <a:buFontTx/>
              <a:buNone/>
              <a:defRPr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388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/>
          <a:stretch/>
        </p:blipFill>
        <p:spPr>
          <a:xfrm>
            <a:off x="-1" y="507851"/>
            <a:ext cx="4206363" cy="5700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0" y="649895"/>
            <a:ext cx="4206362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10ECE13-3EDD-413C-803A-B8D8B2E8245E}"/>
              </a:ext>
            </a:extLst>
          </p:cNvPr>
          <p:cNvSpPr/>
          <p:nvPr userDrawn="1"/>
        </p:nvSpPr>
        <p:spPr>
          <a:xfrm>
            <a:off x="6729274" y="5850386"/>
            <a:ext cx="5462726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3C75AE-9566-4E3B-8ABC-6E24FB4BE25B}"/>
              </a:ext>
            </a:extLst>
          </p:cNvPr>
          <p:cNvGrpSpPr/>
          <p:nvPr userDrawn="1"/>
        </p:nvGrpSpPr>
        <p:grpSpPr>
          <a:xfrm>
            <a:off x="3724275" y="1070092"/>
            <a:ext cx="8544665" cy="97898"/>
            <a:chOff x="3724275" y="1070092"/>
            <a:chExt cx="8544665" cy="9789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065A4B8-5F15-4D02-9448-AB93774FE071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E9294F-BB5D-46ED-B464-54CBD1CF8C8D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0A5D17E-15DF-4C7D-8634-463BF7667DBC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801302-3D6B-4CBE-AB1F-66B2163E9DE9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00978" y="682294"/>
            <a:ext cx="7402544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5921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751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4105024" y="0"/>
            <a:ext cx="8086972" cy="6858000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EDAE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203972" y="2928606"/>
            <a:ext cx="5616573" cy="615553"/>
          </a:xfrm>
        </p:spPr>
        <p:txBody>
          <a:bodyPr lIns="91440" tIns="45720" rIns="91440" bIns="45720"/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57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246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9" r="-1"/>
          <a:stretch/>
        </p:blipFill>
        <p:spPr>
          <a:xfrm>
            <a:off x="-206828" y="128361"/>
            <a:ext cx="5817448" cy="5700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B43F1-6827-47EF-9941-837D4BAC2F92}"/>
              </a:ext>
            </a:extLst>
          </p:cNvPr>
          <p:cNvSpPr/>
          <p:nvPr userDrawn="1"/>
        </p:nvSpPr>
        <p:spPr>
          <a:xfrm>
            <a:off x="228599" y="234095"/>
            <a:ext cx="5301343" cy="5315899"/>
          </a:xfrm>
          <a:prstGeom prst="rect">
            <a:avLst/>
          </a:prstGeom>
          <a:solidFill>
            <a:srgbClr val="FFFFFF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 flipH="1">
            <a:off x="4105024" y="0"/>
            <a:ext cx="8086972" cy="6858000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9314876"/>
              <a:gd name="connsiteY0" fmla="*/ 0 h 719091"/>
              <a:gd name="connsiteX1" fmla="*/ 7297446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  <a:gd name="connsiteX0" fmla="*/ 0 w 9314876"/>
              <a:gd name="connsiteY0" fmla="*/ 0 h 719091"/>
              <a:gd name="connsiteX1" fmla="*/ 5780280 w 9314876"/>
              <a:gd name="connsiteY1" fmla="*/ 0 h 719091"/>
              <a:gd name="connsiteX2" fmla="*/ 9314876 w 9314876"/>
              <a:gd name="connsiteY2" fmla="*/ 719091 h 719091"/>
              <a:gd name="connsiteX3" fmla="*/ 0 w 9314876"/>
              <a:gd name="connsiteY3" fmla="*/ 719091 h 719091"/>
              <a:gd name="connsiteX4" fmla="*/ 0 w 931487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876" h="719091">
                <a:moveTo>
                  <a:pt x="0" y="0"/>
                </a:moveTo>
                <a:lnTo>
                  <a:pt x="5780280" y="0"/>
                </a:lnTo>
                <a:lnTo>
                  <a:pt x="9314876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C743B9-7336-400E-BA85-32B4625CB3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84172" y="-348343"/>
            <a:ext cx="3352799" cy="7500257"/>
          </a:xfrm>
          <a:prstGeom prst="line">
            <a:avLst/>
          </a:prstGeom>
          <a:ln w="38100">
            <a:solidFill>
              <a:srgbClr val="051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E03D2A-75EA-4556-8607-5684B6FCB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4105024" y="-321129"/>
            <a:ext cx="3352799" cy="7500257"/>
          </a:xfrm>
          <a:prstGeom prst="line">
            <a:avLst/>
          </a:prstGeom>
          <a:ln w="19050">
            <a:solidFill>
              <a:srgbClr val="051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42CF41-30A6-4F2C-94AC-57500F56FA9B}"/>
              </a:ext>
            </a:extLst>
          </p:cNvPr>
          <p:cNvGrpSpPr/>
          <p:nvPr userDrawn="1"/>
        </p:nvGrpSpPr>
        <p:grpSpPr>
          <a:xfrm rot="6853713">
            <a:off x="205697" y="6574956"/>
            <a:ext cx="8544665" cy="97898"/>
            <a:chOff x="3724275" y="1070092"/>
            <a:chExt cx="8544665" cy="978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13059E-30D8-4E91-87A3-26AC29ED3EBD}"/>
                </a:ext>
              </a:extLst>
            </p:cNvPr>
            <p:cNvCxnSpPr/>
            <p:nvPr/>
          </p:nvCxnSpPr>
          <p:spPr>
            <a:xfrm>
              <a:off x="4500979" y="1118586"/>
              <a:ext cx="7767961" cy="0"/>
            </a:xfrm>
            <a:prstGeom prst="line">
              <a:avLst/>
            </a:prstGeom>
            <a:ln w="12700">
              <a:solidFill>
                <a:srgbClr val="051934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8A9BC07-FEBC-458C-AA5E-6238D3DC31AF}"/>
                </a:ext>
              </a:extLst>
            </p:cNvPr>
            <p:cNvSpPr/>
            <p:nvPr/>
          </p:nvSpPr>
          <p:spPr>
            <a:xfrm>
              <a:off x="4117181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51934"/>
            </a:solidFill>
            <a:ln>
              <a:solidFill>
                <a:srgbClr val="051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A5832DE-830D-4AA1-864D-A7D9E8C5AC94}"/>
                </a:ext>
              </a:extLst>
            </p:cNvPr>
            <p:cNvCxnSpPr/>
            <p:nvPr/>
          </p:nvCxnSpPr>
          <p:spPr>
            <a:xfrm flipH="1">
              <a:off x="3724275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051934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B54D2B-836D-435C-A643-B70CC4B7A7D4}"/>
                </a:ext>
              </a:extLst>
            </p:cNvPr>
            <p:cNvCxnSpPr/>
            <p:nvPr/>
          </p:nvCxnSpPr>
          <p:spPr>
            <a:xfrm flipH="1">
              <a:off x="3774281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051934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51AB87-165C-43EC-865E-5762F4082717}"/>
                </a:ext>
              </a:extLst>
            </p:cNvPr>
            <p:cNvCxnSpPr/>
            <p:nvPr/>
          </p:nvCxnSpPr>
          <p:spPr>
            <a:xfrm flipH="1">
              <a:off x="3724275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051934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203972" y="2928606"/>
            <a:ext cx="5616573" cy="615553"/>
          </a:xfrm>
        </p:spPr>
        <p:txBody>
          <a:bodyPr lIns="91440" tIns="45720" rIns="91440" bIns="45720"/>
          <a:lstStyle>
            <a:lvl1pPr algn="ctr">
              <a:defRPr sz="3400" b="1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39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B21D19-2C3D-44F2-BD7B-B357A1D0C7A4}"/>
              </a:ext>
            </a:extLst>
          </p:cNvPr>
          <p:cNvSpPr/>
          <p:nvPr userDrawn="1"/>
        </p:nvSpPr>
        <p:spPr>
          <a:xfrm>
            <a:off x="283028" y="5268686"/>
            <a:ext cx="1445051" cy="144505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210ECE13-3EDD-413C-803A-B8D8B2E8245E}"/>
              </a:ext>
            </a:extLst>
          </p:cNvPr>
          <p:cNvSpPr/>
          <p:nvPr userDrawn="1"/>
        </p:nvSpPr>
        <p:spPr>
          <a:xfrm>
            <a:off x="6729274" y="5850386"/>
            <a:ext cx="5462726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45211DD-9F9B-4E03-931C-F9A31D9B9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"/>
          <a:stretch/>
        </p:blipFill>
        <p:spPr>
          <a:xfrm>
            <a:off x="154656" y="5156581"/>
            <a:ext cx="1680063" cy="170141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832262-43E3-4A07-82F9-44A3C389201E}"/>
              </a:ext>
            </a:extLst>
          </p:cNvPr>
          <p:cNvCxnSpPr>
            <a:cxnSpLocks/>
          </p:cNvCxnSpPr>
          <p:nvPr/>
        </p:nvCxnSpPr>
        <p:spPr>
          <a:xfrm>
            <a:off x="1059732" y="1118586"/>
            <a:ext cx="11001639" cy="0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23" name="Rectangle 11">
            <a:extLst>
              <a:ext uri="{FF2B5EF4-FFF2-40B4-BE49-F238E27FC236}">
                <a16:creationId xmlns:a16="http://schemas.microsoft.com/office/drawing/2014/main" id="{5065A4B8-5F15-4D02-9448-AB93774FE071}"/>
              </a:ext>
            </a:extLst>
          </p:cNvPr>
          <p:cNvSpPr/>
          <p:nvPr/>
        </p:nvSpPr>
        <p:spPr>
          <a:xfrm>
            <a:off x="675934" y="1070092"/>
            <a:ext cx="343489" cy="96987"/>
          </a:xfrm>
          <a:custGeom>
            <a:avLst/>
            <a:gdLst>
              <a:gd name="connsiteX0" fmla="*/ 0 w 328474"/>
              <a:gd name="connsiteY0" fmla="*/ 0 h 115400"/>
              <a:gd name="connsiteX1" fmla="*/ 328474 w 328474"/>
              <a:gd name="connsiteY1" fmla="*/ 0 h 115400"/>
              <a:gd name="connsiteX2" fmla="*/ 328474 w 328474"/>
              <a:gd name="connsiteY2" fmla="*/ 115400 h 115400"/>
              <a:gd name="connsiteX3" fmla="*/ 0 w 328474"/>
              <a:gd name="connsiteY3" fmla="*/ 115400 h 115400"/>
              <a:gd name="connsiteX4" fmla="*/ 0 w 328474"/>
              <a:gd name="connsiteY4" fmla="*/ 0 h 115400"/>
              <a:gd name="connsiteX0" fmla="*/ 0 w 351549"/>
              <a:gd name="connsiteY0" fmla="*/ 0 h 115400"/>
              <a:gd name="connsiteX1" fmla="*/ 328474 w 351549"/>
              <a:gd name="connsiteY1" fmla="*/ 0 h 115400"/>
              <a:gd name="connsiteX2" fmla="*/ 351549 w 351549"/>
              <a:gd name="connsiteY2" fmla="*/ 56723 h 115400"/>
              <a:gd name="connsiteX3" fmla="*/ 328474 w 351549"/>
              <a:gd name="connsiteY3" fmla="*/ 115400 h 115400"/>
              <a:gd name="connsiteX4" fmla="*/ 0 w 351549"/>
              <a:gd name="connsiteY4" fmla="*/ 115400 h 115400"/>
              <a:gd name="connsiteX5" fmla="*/ 0 w 351549"/>
              <a:gd name="connsiteY5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0 w 408699"/>
              <a:gd name="connsiteY5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  <a:gd name="connsiteX0" fmla="*/ 0 w 408699"/>
              <a:gd name="connsiteY0" fmla="*/ 0 h 115400"/>
              <a:gd name="connsiteX1" fmla="*/ 328474 w 408699"/>
              <a:gd name="connsiteY1" fmla="*/ 0 h 115400"/>
              <a:gd name="connsiteX2" fmla="*/ 408699 w 408699"/>
              <a:gd name="connsiteY2" fmla="*/ 62166 h 115400"/>
              <a:gd name="connsiteX3" fmla="*/ 328474 w 408699"/>
              <a:gd name="connsiteY3" fmla="*/ 115400 h 115400"/>
              <a:gd name="connsiteX4" fmla="*/ 0 w 408699"/>
              <a:gd name="connsiteY4" fmla="*/ 115400 h 115400"/>
              <a:gd name="connsiteX5" fmla="*/ 97549 w 408699"/>
              <a:gd name="connsiteY5" fmla="*/ 54909 h 115400"/>
              <a:gd name="connsiteX6" fmla="*/ 0 w 408699"/>
              <a:gd name="connsiteY6" fmla="*/ 0 h 1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699" h="115400">
                <a:moveTo>
                  <a:pt x="0" y="0"/>
                </a:moveTo>
                <a:lnTo>
                  <a:pt x="328474" y="0"/>
                </a:lnTo>
                <a:cubicBezTo>
                  <a:pt x="347110" y="14394"/>
                  <a:pt x="388175" y="47300"/>
                  <a:pt x="408699" y="62166"/>
                </a:cubicBezTo>
                <a:lnTo>
                  <a:pt x="328474" y="115400"/>
                </a:lnTo>
                <a:lnTo>
                  <a:pt x="0" y="115400"/>
                </a:lnTo>
                <a:cubicBezTo>
                  <a:pt x="32428" y="93820"/>
                  <a:pt x="67009" y="71297"/>
                  <a:pt x="97549" y="54909"/>
                </a:cubicBezTo>
                <a:lnTo>
                  <a:pt x="0" y="0"/>
                </a:lnTo>
                <a:close/>
              </a:path>
            </a:pathLst>
          </a:custGeom>
          <a:solidFill>
            <a:srgbClr val="EDAE1D"/>
          </a:solidFill>
          <a:ln w="12700" cap="flat" cmpd="sng" algn="ctr">
            <a:solidFill>
              <a:srgbClr val="EDAE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E9294F-BB5D-46ED-B464-54CBD1CF8C8D}"/>
              </a:ext>
            </a:extLst>
          </p:cNvPr>
          <p:cNvCxnSpPr/>
          <p:nvPr/>
        </p:nvCxnSpPr>
        <p:spPr>
          <a:xfrm flipH="1">
            <a:off x="283028" y="1070092"/>
            <a:ext cx="342900" cy="0"/>
          </a:xfrm>
          <a:prstGeom prst="straightConnector1">
            <a:avLst/>
          </a:prstGeom>
          <a:noFill/>
          <a:ln w="12700" cap="rnd" cmpd="sng" algn="ctr">
            <a:solidFill>
              <a:srgbClr val="EDAE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A5D17E-15DF-4C7D-8634-463BF7667DBC}"/>
              </a:ext>
            </a:extLst>
          </p:cNvPr>
          <p:cNvCxnSpPr/>
          <p:nvPr/>
        </p:nvCxnSpPr>
        <p:spPr>
          <a:xfrm flipH="1">
            <a:off x="333034" y="1122066"/>
            <a:ext cx="342900" cy="0"/>
          </a:xfrm>
          <a:prstGeom prst="straightConnector1">
            <a:avLst/>
          </a:prstGeom>
          <a:noFill/>
          <a:ln w="12700" cap="rnd" cmpd="sng" algn="ctr">
            <a:solidFill>
              <a:srgbClr val="EDAE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801302-3D6B-4CBE-AB1F-66B2163E9DE9}"/>
              </a:ext>
            </a:extLst>
          </p:cNvPr>
          <p:cNvCxnSpPr/>
          <p:nvPr/>
        </p:nvCxnSpPr>
        <p:spPr>
          <a:xfrm flipH="1">
            <a:off x="283028" y="1167990"/>
            <a:ext cx="342900" cy="0"/>
          </a:xfrm>
          <a:prstGeom prst="straightConnector1">
            <a:avLst/>
          </a:prstGeom>
          <a:noFill/>
          <a:ln w="12700" cap="rnd" cmpd="sng" algn="ctr">
            <a:solidFill>
              <a:srgbClr val="EDAE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1059732" y="682294"/>
            <a:ext cx="10843790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714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6896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itle 2"/>
          <p:cNvSpPr>
            <a:spLocks noGrp="1"/>
          </p:cNvSpPr>
          <p:nvPr>
            <p:ph type="title" hasCustomPrompt="1"/>
          </p:nvPr>
        </p:nvSpPr>
        <p:spPr>
          <a:xfrm>
            <a:off x="1058257" y="644194"/>
            <a:ext cx="10845265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542512-36EF-412B-B089-57D5D6F17427}"/>
              </a:ext>
            </a:extLst>
          </p:cNvPr>
          <p:cNvGrpSpPr/>
          <p:nvPr userDrawn="1"/>
        </p:nvGrpSpPr>
        <p:grpSpPr>
          <a:xfrm>
            <a:off x="281553" y="998742"/>
            <a:ext cx="11778343" cy="97898"/>
            <a:chOff x="283028" y="1070092"/>
            <a:chExt cx="11778343" cy="9789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CB2A574-04D4-4196-9FFB-2730EAB13081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32" y="1118586"/>
              <a:ext cx="11001639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5B3F89F9-A56C-4B93-916D-17D734A8A350}"/>
                </a:ext>
              </a:extLst>
            </p:cNvPr>
            <p:cNvSpPr/>
            <p:nvPr/>
          </p:nvSpPr>
          <p:spPr>
            <a:xfrm>
              <a:off x="675934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342FA8D-39D5-4A0E-B424-B6C5CF82D2AB}"/>
                </a:ext>
              </a:extLst>
            </p:cNvPr>
            <p:cNvCxnSpPr/>
            <p:nvPr/>
          </p:nvCxnSpPr>
          <p:spPr>
            <a:xfrm flipH="1">
              <a:off x="283028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FFE91A-B89F-4F15-B45A-2DDB75C8CD66}"/>
                </a:ext>
              </a:extLst>
            </p:cNvPr>
            <p:cNvCxnSpPr/>
            <p:nvPr/>
          </p:nvCxnSpPr>
          <p:spPr>
            <a:xfrm flipH="1">
              <a:off x="333034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43F1C8E-2570-41A9-A43D-120A0A2FE922}"/>
                </a:ext>
              </a:extLst>
            </p:cNvPr>
            <p:cNvCxnSpPr/>
            <p:nvPr/>
          </p:nvCxnSpPr>
          <p:spPr>
            <a:xfrm flipH="1">
              <a:off x="283028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85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D75D50-CCB4-451E-A7A0-BB659993387C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10ECE13-3EDD-413C-803A-B8D8B2E8245E}"/>
              </a:ext>
            </a:extLst>
          </p:cNvPr>
          <p:cNvSpPr/>
          <p:nvPr userDrawn="1"/>
        </p:nvSpPr>
        <p:spPr>
          <a:xfrm>
            <a:off x="6729274" y="5850386"/>
            <a:ext cx="5462726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8C7957-DB72-4CA6-AB40-261946F24E10}"/>
              </a:ext>
            </a:extLst>
          </p:cNvPr>
          <p:cNvGrpSpPr/>
          <p:nvPr userDrawn="1"/>
        </p:nvGrpSpPr>
        <p:grpSpPr>
          <a:xfrm>
            <a:off x="1963091" y="1070092"/>
            <a:ext cx="11778343" cy="97898"/>
            <a:chOff x="283028" y="1070092"/>
            <a:chExt cx="11778343" cy="9789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32" y="1118586"/>
              <a:ext cx="11001639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5065A4B8-5F15-4D02-9448-AB93774FE071}"/>
                </a:ext>
              </a:extLst>
            </p:cNvPr>
            <p:cNvSpPr/>
            <p:nvPr/>
          </p:nvSpPr>
          <p:spPr>
            <a:xfrm>
              <a:off x="675934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8E9294F-BB5D-46ED-B464-54CBD1CF8C8D}"/>
                </a:ext>
              </a:extLst>
            </p:cNvPr>
            <p:cNvCxnSpPr/>
            <p:nvPr/>
          </p:nvCxnSpPr>
          <p:spPr>
            <a:xfrm flipH="1">
              <a:off x="283028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0A5D17E-15DF-4C7D-8634-463BF7667DBC}"/>
                </a:ext>
              </a:extLst>
            </p:cNvPr>
            <p:cNvCxnSpPr/>
            <p:nvPr/>
          </p:nvCxnSpPr>
          <p:spPr>
            <a:xfrm flipH="1">
              <a:off x="333034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4801302-3D6B-4CBE-AB1F-66B2163E9DE9}"/>
                </a:ext>
              </a:extLst>
            </p:cNvPr>
            <p:cNvCxnSpPr/>
            <p:nvPr/>
          </p:nvCxnSpPr>
          <p:spPr>
            <a:xfrm flipH="1">
              <a:off x="283028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AE90C2-9094-487A-B01B-8531116BA3AD}"/>
              </a:ext>
            </a:extLst>
          </p:cNvPr>
          <p:cNvGrpSpPr/>
          <p:nvPr userDrawn="1"/>
        </p:nvGrpSpPr>
        <p:grpSpPr>
          <a:xfrm>
            <a:off x="161584" y="316369"/>
            <a:ext cx="1680063" cy="1701419"/>
            <a:chOff x="154656" y="5156581"/>
            <a:chExt cx="1680063" cy="17014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B21D19-2C3D-44F2-BD7B-B357A1D0C7A4}"/>
                </a:ext>
              </a:extLst>
            </p:cNvPr>
            <p:cNvSpPr/>
            <p:nvPr/>
          </p:nvSpPr>
          <p:spPr>
            <a:xfrm>
              <a:off x="283028" y="5268686"/>
              <a:ext cx="1445051" cy="144505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245211DD-9F9B-4E03-931C-F9A31D9B9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5"/>
            <a:stretch/>
          </p:blipFill>
          <p:spPr>
            <a:xfrm>
              <a:off x="154656" y="5156581"/>
              <a:ext cx="1680063" cy="1701419"/>
            </a:xfrm>
            <a:prstGeom prst="rect">
              <a:avLst/>
            </a:prstGeom>
          </p:spPr>
        </p:pic>
      </p:grpSp>
      <p:sp>
        <p:nvSpPr>
          <p:cNvPr id="19" name="Title 2"/>
          <p:cNvSpPr>
            <a:spLocks noGrp="1"/>
          </p:cNvSpPr>
          <p:nvPr>
            <p:ph type="title" hasCustomPrompt="1"/>
          </p:nvPr>
        </p:nvSpPr>
        <p:spPr>
          <a:xfrm>
            <a:off x="2739795" y="682294"/>
            <a:ext cx="9163727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99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8C7957-DB72-4CA6-AB40-261946F24E10}"/>
              </a:ext>
            </a:extLst>
          </p:cNvPr>
          <p:cNvGrpSpPr/>
          <p:nvPr userDrawn="1"/>
        </p:nvGrpSpPr>
        <p:grpSpPr>
          <a:xfrm rot="5400000">
            <a:off x="-3773681" y="6033979"/>
            <a:ext cx="11778343" cy="97898"/>
            <a:chOff x="283028" y="1070092"/>
            <a:chExt cx="11778343" cy="9789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32" y="1118586"/>
              <a:ext cx="11001639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5065A4B8-5F15-4D02-9448-AB93774FE071}"/>
                </a:ext>
              </a:extLst>
            </p:cNvPr>
            <p:cNvSpPr/>
            <p:nvPr/>
          </p:nvSpPr>
          <p:spPr>
            <a:xfrm>
              <a:off x="675934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 w="12700" cap="flat" cmpd="sng" algn="ctr">
              <a:solidFill>
                <a:srgbClr val="EDAE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8E9294F-BB5D-46ED-B464-54CBD1CF8C8D}"/>
                </a:ext>
              </a:extLst>
            </p:cNvPr>
            <p:cNvCxnSpPr/>
            <p:nvPr/>
          </p:nvCxnSpPr>
          <p:spPr>
            <a:xfrm flipH="1">
              <a:off x="283028" y="1070092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0A5D17E-15DF-4C7D-8634-463BF7667DBC}"/>
                </a:ext>
              </a:extLst>
            </p:cNvPr>
            <p:cNvCxnSpPr/>
            <p:nvPr/>
          </p:nvCxnSpPr>
          <p:spPr>
            <a:xfrm flipH="1">
              <a:off x="333034" y="1122066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4801302-3D6B-4CBE-AB1F-66B2163E9DE9}"/>
                </a:ext>
              </a:extLst>
            </p:cNvPr>
            <p:cNvCxnSpPr/>
            <p:nvPr/>
          </p:nvCxnSpPr>
          <p:spPr>
            <a:xfrm flipH="1">
              <a:off x="283028" y="1167990"/>
              <a:ext cx="342900" cy="0"/>
            </a:xfrm>
            <a:prstGeom prst="straightConnector1">
              <a:avLst/>
            </a:prstGeom>
            <a:noFill/>
            <a:ln w="12700" cap="rnd" cmpd="sng" algn="ctr">
              <a:solidFill>
                <a:srgbClr val="EDAE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AE90C2-9094-487A-B01B-8531116BA3AD}"/>
              </a:ext>
            </a:extLst>
          </p:cNvPr>
          <p:cNvGrpSpPr/>
          <p:nvPr userDrawn="1"/>
        </p:nvGrpSpPr>
        <p:grpSpPr>
          <a:xfrm>
            <a:off x="161584" y="316369"/>
            <a:ext cx="1680063" cy="1701419"/>
            <a:chOff x="154656" y="5156581"/>
            <a:chExt cx="1680063" cy="17014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B21D19-2C3D-44F2-BD7B-B357A1D0C7A4}"/>
                </a:ext>
              </a:extLst>
            </p:cNvPr>
            <p:cNvSpPr/>
            <p:nvPr/>
          </p:nvSpPr>
          <p:spPr>
            <a:xfrm>
              <a:off x="283028" y="5268686"/>
              <a:ext cx="1445051" cy="144505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245211DD-9F9B-4E03-931C-F9A31D9B9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5"/>
            <a:stretch/>
          </p:blipFill>
          <p:spPr>
            <a:xfrm>
              <a:off x="154656" y="5156581"/>
              <a:ext cx="1680063" cy="1701419"/>
            </a:xfrm>
            <a:prstGeom prst="rect">
              <a:avLst/>
            </a:prstGeom>
          </p:spPr>
        </p:pic>
      </p:grp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4477" y="590132"/>
            <a:ext cx="9228229" cy="584775"/>
          </a:xfrm>
        </p:spPr>
        <p:txBody>
          <a:bodyPr lIns="91440" tIns="45720" rIns="91440" bIns="45720"/>
          <a:lstStyle>
            <a:lvl1pPr marL="0" algn="l" defTabSz="914400" rtl="0" eaLnBrk="1" latinLnBrk="0" hangingPunct="1">
              <a:def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584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5211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BD0CCF64-679E-4CB8-8048-AF2370333156}"/>
              </a:ext>
            </a:extLst>
          </p:cNvPr>
          <p:cNvSpPr/>
          <p:nvPr userDrawn="1"/>
        </p:nvSpPr>
        <p:spPr>
          <a:xfrm>
            <a:off x="-1" y="5850386"/>
            <a:ext cx="7297446" cy="719091"/>
          </a:xfrm>
          <a:custGeom>
            <a:avLst/>
            <a:gdLst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7297446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  <a:gd name="connsiteX0" fmla="*/ 0 w 7297446"/>
              <a:gd name="connsiteY0" fmla="*/ 0 h 719091"/>
              <a:gd name="connsiteX1" fmla="*/ 7297446 w 7297446"/>
              <a:gd name="connsiteY1" fmla="*/ 0 h 719091"/>
              <a:gd name="connsiteX2" fmla="*/ 6631621 w 7297446"/>
              <a:gd name="connsiteY2" fmla="*/ 719091 h 719091"/>
              <a:gd name="connsiteX3" fmla="*/ 0 w 7297446"/>
              <a:gd name="connsiteY3" fmla="*/ 719091 h 719091"/>
              <a:gd name="connsiteX4" fmla="*/ 0 w 7297446"/>
              <a:gd name="connsiteY4" fmla="*/ 0 h 7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7446" h="719091">
                <a:moveTo>
                  <a:pt x="0" y="0"/>
                </a:moveTo>
                <a:lnTo>
                  <a:pt x="7297446" y="0"/>
                </a:lnTo>
                <a:lnTo>
                  <a:pt x="6631621" y="719091"/>
                </a:lnTo>
                <a:lnTo>
                  <a:pt x="0" y="719091"/>
                </a:lnTo>
                <a:lnTo>
                  <a:pt x="0" y="0"/>
                </a:lnTo>
                <a:close/>
              </a:path>
            </a:pathLst>
          </a:custGeom>
          <a:solidFill>
            <a:srgbClr val="051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28C2FB08-5927-4322-9E4D-942431372235}"/>
              </a:ext>
            </a:extLst>
          </p:cNvPr>
          <p:cNvSpPr/>
          <p:nvPr userDrawn="1"/>
        </p:nvSpPr>
        <p:spPr>
          <a:xfrm>
            <a:off x="6670551" y="5850386"/>
            <a:ext cx="5521449" cy="719090"/>
          </a:xfrm>
          <a:custGeom>
            <a:avLst/>
            <a:gdLst>
              <a:gd name="connsiteX0" fmla="*/ 0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0 w 5684668"/>
              <a:gd name="connsiteY4" fmla="*/ 0 h 719090"/>
              <a:gd name="connsiteX0" fmla="*/ 843379 w 5684668"/>
              <a:gd name="connsiteY0" fmla="*/ 0 h 719090"/>
              <a:gd name="connsiteX1" fmla="*/ 5684668 w 5684668"/>
              <a:gd name="connsiteY1" fmla="*/ 0 h 719090"/>
              <a:gd name="connsiteX2" fmla="*/ 5684668 w 5684668"/>
              <a:gd name="connsiteY2" fmla="*/ 719090 h 719090"/>
              <a:gd name="connsiteX3" fmla="*/ 0 w 5684668"/>
              <a:gd name="connsiteY3" fmla="*/ 719090 h 719090"/>
              <a:gd name="connsiteX4" fmla="*/ 843379 w 5684668"/>
              <a:gd name="connsiteY4" fmla="*/ 0 h 719090"/>
              <a:gd name="connsiteX0" fmla="*/ 621437 w 5462726"/>
              <a:gd name="connsiteY0" fmla="*/ 0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21437 w 5462726"/>
              <a:gd name="connsiteY4" fmla="*/ 0 h 719090"/>
              <a:gd name="connsiteX0" fmla="*/ 656947 w 5462726"/>
              <a:gd name="connsiteY0" fmla="*/ 8878 h 719090"/>
              <a:gd name="connsiteX1" fmla="*/ 5462726 w 5462726"/>
              <a:gd name="connsiteY1" fmla="*/ 0 h 719090"/>
              <a:gd name="connsiteX2" fmla="*/ 5462726 w 5462726"/>
              <a:gd name="connsiteY2" fmla="*/ 719090 h 719090"/>
              <a:gd name="connsiteX3" fmla="*/ 0 w 5462726"/>
              <a:gd name="connsiteY3" fmla="*/ 719090 h 719090"/>
              <a:gd name="connsiteX4" fmla="*/ 656947 w 5462726"/>
              <a:gd name="connsiteY4" fmla="*/ 8878 h 7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726" h="719090">
                <a:moveTo>
                  <a:pt x="656947" y="8878"/>
                </a:moveTo>
                <a:lnTo>
                  <a:pt x="5462726" y="0"/>
                </a:lnTo>
                <a:lnTo>
                  <a:pt x="5462726" y="719090"/>
                </a:lnTo>
                <a:lnTo>
                  <a:pt x="0" y="719090"/>
                </a:lnTo>
                <a:lnTo>
                  <a:pt x="656947" y="8878"/>
                </a:lnTo>
                <a:close/>
              </a:path>
            </a:pathLst>
          </a:custGeom>
          <a:solidFill>
            <a:srgbClr val="ED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2"/>
          <p:cNvSpPr>
            <a:spLocks noGrp="1"/>
          </p:cNvSpPr>
          <p:nvPr>
            <p:ph type="title" hasCustomPrompt="1"/>
          </p:nvPr>
        </p:nvSpPr>
        <p:spPr>
          <a:xfrm>
            <a:off x="1289412" y="682294"/>
            <a:ext cx="10614110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1589" y="1070092"/>
            <a:ext cx="11869783" cy="97898"/>
            <a:chOff x="191589" y="1070092"/>
            <a:chExt cx="11869783" cy="97898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3BEE02AA-3F87-4005-8099-FBC9718DDD55}"/>
                </a:ext>
              </a:extLst>
            </p:cNvPr>
            <p:cNvSpPr/>
            <p:nvPr/>
          </p:nvSpPr>
          <p:spPr>
            <a:xfrm>
              <a:off x="746937" y="1070092"/>
              <a:ext cx="485500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11E594-9CD6-4AA3-963B-7D63B33A4A51}"/>
                </a:ext>
              </a:extLst>
            </p:cNvPr>
            <p:cNvCxnSpPr/>
            <p:nvPr/>
          </p:nvCxnSpPr>
          <p:spPr>
            <a:xfrm flipH="1">
              <a:off x="191589" y="1070092"/>
              <a:ext cx="484668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E58C44-C5E8-4F2A-8768-7B02C6FA32F7}"/>
                </a:ext>
              </a:extLst>
            </p:cNvPr>
            <p:cNvCxnSpPr/>
            <p:nvPr/>
          </p:nvCxnSpPr>
          <p:spPr>
            <a:xfrm flipH="1">
              <a:off x="262269" y="1122066"/>
              <a:ext cx="484668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15D2565-0252-40A1-9AF8-9A87442F6F08}"/>
                </a:ext>
              </a:extLst>
            </p:cNvPr>
            <p:cNvCxnSpPr/>
            <p:nvPr/>
          </p:nvCxnSpPr>
          <p:spPr>
            <a:xfrm flipH="1">
              <a:off x="191589" y="1167990"/>
              <a:ext cx="484668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832262-43E3-4A07-82F9-44A3C38920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89412" y="1118586"/>
              <a:ext cx="10771960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007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6896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8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itle 2"/>
          <p:cNvSpPr>
            <a:spLocks noGrp="1"/>
          </p:cNvSpPr>
          <p:nvPr>
            <p:ph type="title" hasCustomPrompt="1"/>
          </p:nvPr>
        </p:nvSpPr>
        <p:spPr>
          <a:xfrm>
            <a:off x="1058257" y="644194"/>
            <a:ext cx="10845265" cy="38779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542512-36EF-412B-B089-57D5D6F17427}"/>
              </a:ext>
            </a:extLst>
          </p:cNvPr>
          <p:cNvGrpSpPr/>
          <p:nvPr userDrawn="1"/>
        </p:nvGrpSpPr>
        <p:grpSpPr>
          <a:xfrm>
            <a:off x="281553" y="998742"/>
            <a:ext cx="11778343" cy="97898"/>
            <a:chOff x="283028" y="1070092"/>
            <a:chExt cx="11778343" cy="9789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CB2A574-04D4-4196-9FFB-2730EAB13081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32" y="1118586"/>
              <a:ext cx="11001639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5B3F89F9-A56C-4B93-916D-17D734A8A350}"/>
                </a:ext>
              </a:extLst>
            </p:cNvPr>
            <p:cNvSpPr/>
            <p:nvPr/>
          </p:nvSpPr>
          <p:spPr>
            <a:xfrm>
              <a:off x="675934" y="1070092"/>
              <a:ext cx="343489" cy="96987"/>
            </a:xfrm>
            <a:custGeom>
              <a:avLst/>
              <a:gdLst>
                <a:gd name="connsiteX0" fmla="*/ 0 w 328474"/>
                <a:gd name="connsiteY0" fmla="*/ 0 h 115400"/>
                <a:gd name="connsiteX1" fmla="*/ 328474 w 328474"/>
                <a:gd name="connsiteY1" fmla="*/ 0 h 115400"/>
                <a:gd name="connsiteX2" fmla="*/ 328474 w 328474"/>
                <a:gd name="connsiteY2" fmla="*/ 115400 h 115400"/>
                <a:gd name="connsiteX3" fmla="*/ 0 w 328474"/>
                <a:gd name="connsiteY3" fmla="*/ 115400 h 115400"/>
                <a:gd name="connsiteX4" fmla="*/ 0 w 328474"/>
                <a:gd name="connsiteY4" fmla="*/ 0 h 115400"/>
                <a:gd name="connsiteX0" fmla="*/ 0 w 351549"/>
                <a:gd name="connsiteY0" fmla="*/ 0 h 115400"/>
                <a:gd name="connsiteX1" fmla="*/ 328474 w 351549"/>
                <a:gd name="connsiteY1" fmla="*/ 0 h 115400"/>
                <a:gd name="connsiteX2" fmla="*/ 351549 w 351549"/>
                <a:gd name="connsiteY2" fmla="*/ 56723 h 115400"/>
                <a:gd name="connsiteX3" fmla="*/ 328474 w 351549"/>
                <a:gd name="connsiteY3" fmla="*/ 115400 h 115400"/>
                <a:gd name="connsiteX4" fmla="*/ 0 w 351549"/>
                <a:gd name="connsiteY4" fmla="*/ 115400 h 115400"/>
                <a:gd name="connsiteX5" fmla="*/ 0 w 35154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0 w 408699"/>
                <a:gd name="connsiteY5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  <a:gd name="connsiteX0" fmla="*/ 0 w 408699"/>
                <a:gd name="connsiteY0" fmla="*/ 0 h 115400"/>
                <a:gd name="connsiteX1" fmla="*/ 328474 w 408699"/>
                <a:gd name="connsiteY1" fmla="*/ 0 h 115400"/>
                <a:gd name="connsiteX2" fmla="*/ 408699 w 408699"/>
                <a:gd name="connsiteY2" fmla="*/ 62166 h 115400"/>
                <a:gd name="connsiteX3" fmla="*/ 328474 w 408699"/>
                <a:gd name="connsiteY3" fmla="*/ 115400 h 115400"/>
                <a:gd name="connsiteX4" fmla="*/ 0 w 408699"/>
                <a:gd name="connsiteY4" fmla="*/ 115400 h 115400"/>
                <a:gd name="connsiteX5" fmla="*/ 97549 w 408699"/>
                <a:gd name="connsiteY5" fmla="*/ 54909 h 115400"/>
                <a:gd name="connsiteX6" fmla="*/ 0 w 408699"/>
                <a:gd name="connsiteY6" fmla="*/ 0 h 1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99" h="115400">
                  <a:moveTo>
                    <a:pt x="0" y="0"/>
                  </a:moveTo>
                  <a:lnTo>
                    <a:pt x="328474" y="0"/>
                  </a:lnTo>
                  <a:cubicBezTo>
                    <a:pt x="347110" y="14394"/>
                    <a:pt x="388175" y="47300"/>
                    <a:pt x="408699" y="62166"/>
                  </a:cubicBezTo>
                  <a:lnTo>
                    <a:pt x="328474" y="115400"/>
                  </a:lnTo>
                  <a:lnTo>
                    <a:pt x="0" y="115400"/>
                  </a:lnTo>
                  <a:cubicBezTo>
                    <a:pt x="32428" y="93820"/>
                    <a:pt x="67009" y="71297"/>
                    <a:pt x="97549" y="549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AE1D"/>
            </a:solidFill>
            <a:ln>
              <a:solidFill>
                <a:srgbClr val="EDA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342FA8D-39D5-4A0E-B424-B6C5CF82D2AB}"/>
                </a:ext>
              </a:extLst>
            </p:cNvPr>
            <p:cNvCxnSpPr/>
            <p:nvPr/>
          </p:nvCxnSpPr>
          <p:spPr>
            <a:xfrm flipH="1">
              <a:off x="283028" y="1070092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FFE91A-B89F-4F15-B45A-2DDB75C8CD66}"/>
                </a:ext>
              </a:extLst>
            </p:cNvPr>
            <p:cNvCxnSpPr/>
            <p:nvPr/>
          </p:nvCxnSpPr>
          <p:spPr>
            <a:xfrm flipH="1">
              <a:off x="333034" y="1122066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43F1C8E-2570-41A9-A43D-120A0A2FE922}"/>
                </a:ext>
              </a:extLst>
            </p:cNvPr>
            <p:cNvCxnSpPr/>
            <p:nvPr/>
          </p:nvCxnSpPr>
          <p:spPr>
            <a:xfrm flipH="1">
              <a:off x="283028" y="1167990"/>
              <a:ext cx="342900" cy="0"/>
            </a:xfrm>
            <a:prstGeom prst="straightConnector1">
              <a:avLst/>
            </a:prstGeom>
            <a:ln w="12700" cap="rnd">
              <a:solidFill>
                <a:srgbClr val="EDAE1D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95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11615045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530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526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478" y="2085628"/>
            <a:ext cx="1161504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622800"/>
            <a:ext cx="11615045" cy="431218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167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4975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88478" y="1544274"/>
            <a:ext cx="3793922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32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72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6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447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288478" y="2681103"/>
            <a:ext cx="3469403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156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image" Target="../media/image1.emf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ags" Target="../tags/tag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31.xml"/><Relationship Id="rId63" Type="http://schemas.openxmlformats.org/officeDocument/2006/relationships/slideLayout" Target="../slideLayouts/slideLayout147.xml"/><Relationship Id="rId68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37.xml"/><Relationship Id="rId58" Type="http://schemas.openxmlformats.org/officeDocument/2006/relationships/slideLayout" Target="../slideLayouts/slideLayout142.xml"/><Relationship Id="rId74" Type="http://schemas.openxmlformats.org/officeDocument/2006/relationships/slideLayout" Target="../slideLayouts/slideLayout158.xml"/><Relationship Id="rId79" Type="http://schemas.openxmlformats.org/officeDocument/2006/relationships/tags" Target="../tags/tag123.xml"/><Relationship Id="rId5" Type="http://schemas.openxmlformats.org/officeDocument/2006/relationships/slideLayout" Target="../slideLayouts/slideLayout89.xml"/><Relationship Id="rId61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56" Type="http://schemas.openxmlformats.org/officeDocument/2006/relationships/slideLayout" Target="../slideLayouts/slideLayout140.xml"/><Relationship Id="rId64" Type="http://schemas.openxmlformats.org/officeDocument/2006/relationships/slideLayout" Target="../slideLayouts/slideLayout148.xml"/><Relationship Id="rId69" Type="http://schemas.openxmlformats.org/officeDocument/2006/relationships/slideLayout" Target="../slideLayouts/slideLayout153.xml"/><Relationship Id="rId77" Type="http://schemas.openxmlformats.org/officeDocument/2006/relationships/theme" Target="../theme/theme3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72" Type="http://schemas.openxmlformats.org/officeDocument/2006/relationships/slideLayout" Target="../slideLayouts/slideLayout156.xml"/><Relationship Id="rId80" Type="http://schemas.openxmlformats.org/officeDocument/2006/relationships/oleObject" Target="../embeddings/oleObject77.bin"/><Relationship Id="rId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slideLayout" Target="../slideLayouts/slideLayout130.xml"/><Relationship Id="rId59" Type="http://schemas.openxmlformats.org/officeDocument/2006/relationships/slideLayout" Target="../slideLayouts/slideLayout143.xml"/><Relationship Id="rId67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Relationship Id="rId54" Type="http://schemas.openxmlformats.org/officeDocument/2006/relationships/slideLayout" Target="../slideLayouts/slideLayout138.xml"/><Relationship Id="rId62" Type="http://schemas.openxmlformats.org/officeDocument/2006/relationships/slideLayout" Target="../slideLayouts/slideLayout146.xml"/><Relationship Id="rId70" Type="http://schemas.openxmlformats.org/officeDocument/2006/relationships/slideLayout" Target="../slideLayouts/slideLayout154.xml"/><Relationship Id="rId75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49" Type="http://schemas.openxmlformats.org/officeDocument/2006/relationships/slideLayout" Target="../slideLayouts/slideLayout133.xml"/><Relationship Id="rId57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52" Type="http://schemas.openxmlformats.org/officeDocument/2006/relationships/slideLayout" Target="../slideLayouts/slideLayout136.xml"/><Relationship Id="rId60" Type="http://schemas.openxmlformats.org/officeDocument/2006/relationships/slideLayout" Target="../slideLayouts/slideLayout144.xml"/><Relationship Id="rId65" Type="http://schemas.openxmlformats.org/officeDocument/2006/relationships/slideLayout" Target="../slideLayouts/slideLayout149.xml"/><Relationship Id="rId73" Type="http://schemas.openxmlformats.org/officeDocument/2006/relationships/slideLayout" Target="../slideLayouts/slideLayout157.xml"/><Relationship Id="rId78" Type="http://schemas.openxmlformats.org/officeDocument/2006/relationships/tags" Target="../tags/tag122.xml"/><Relationship Id="rId81" Type="http://schemas.openxmlformats.org/officeDocument/2006/relationships/image" Target="../media/image1.emf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7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91.xml"/><Relationship Id="rId7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66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1"/>
            </p:custDataLst>
            <p:extLst>
              <p:ext uri="{D42A27DB-BD31-4B8C-83A1-F6EECF244321}">
                <p14:modId xmlns:p14="http://schemas.microsoft.com/office/powerpoint/2010/main" val="22826819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3" imgW="270" imgH="270" progId="TCLayout.ActiveDocument.1">
                  <p:embed/>
                </p:oleObj>
              </mc:Choice>
              <mc:Fallback>
                <p:oleObj name="think-cell Slide" r:id="rId8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8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375247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6" r:id="rId1"/>
    <p:sldLayoutId id="2147485187" r:id="rId2"/>
    <p:sldLayoutId id="2147485188" r:id="rId3"/>
    <p:sldLayoutId id="2147485189" r:id="rId4"/>
    <p:sldLayoutId id="2147485190" r:id="rId5"/>
    <p:sldLayoutId id="2147485191" r:id="rId6"/>
    <p:sldLayoutId id="2147485192" r:id="rId7"/>
    <p:sldLayoutId id="2147485259" r:id="rId8"/>
    <p:sldLayoutId id="2147485260" r:id="rId9"/>
    <p:sldLayoutId id="2147485193" r:id="rId10"/>
    <p:sldLayoutId id="2147485194" r:id="rId11"/>
    <p:sldLayoutId id="2147485195" r:id="rId12"/>
    <p:sldLayoutId id="2147485196" r:id="rId13"/>
    <p:sldLayoutId id="2147485197" r:id="rId14"/>
    <p:sldLayoutId id="2147485198" r:id="rId15"/>
    <p:sldLayoutId id="2147485199" r:id="rId16"/>
    <p:sldLayoutId id="2147485200" r:id="rId17"/>
    <p:sldLayoutId id="2147485201" r:id="rId18"/>
    <p:sldLayoutId id="2147485202" r:id="rId19"/>
    <p:sldLayoutId id="2147485203" r:id="rId20"/>
    <p:sldLayoutId id="2147485204" r:id="rId21"/>
    <p:sldLayoutId id="2147485205" r:id="rId22"/>
    <p:sldLayoutId id="2147485206" r:id="rId23"/>
    <p:sldLayoutId id="2147485207" r:id="rId24"/>
    <p:sldLayoutId id="2147485208" r:id="rId25"/>
    <p:sldLayoutId id="2147485209" r:id="rId26"/>
    <p:sldLayoutId id="2147485210" r:id="rId27"/>
    <p:sldLayoutId id="2147485211" r:id="rId28"/>
    <p:sldLayoutId id="2147485212" r:id="rId29"/>
    <p:sldLayoutId id="2147485213" r:id="rId30"/>
    <p:sldLayoutId id="2147485214" r:id="rId31"/>
    <p:sldLayoutId id="2147485215" r:id="rId32"/>
    <p:sldLayoutId id="2147485216" r:id="rId33"/>
    <p:sldLayoutId id="2147485217" r:id="rId34"/>
    <p:sldLayoutId id="2147485218" r:id="rId35"/>
    <p:sldLayoutId id="2147485219" r:id="rId36"/>
    <p:sldLayoutId id="2147485220" r:id="rId37"/>
    <p:sldLayoutId id="2147485221" r:id="rId38"/>
    <p:sldLayoutId id="2147485222" r:id="rId39"/>
    <p:sldLayoutId id="2147485223" r:id="rId40"/>
    <p:sldLayoutId id="2147485224" r:id="rId41"/>
    <p:sldLayoutId id="2147485225" r:id="rId42"/>
    <p:sldLayoutId id="2147485226" r:id="rId43"/>
    <p:sldLayoutId id="2147485227" r:id="rId44"/>
    <p:sldLayoutId id="2147485228" r:id="rId45"/>
    <p:sldLayoutId id="2147485229" r:id="rId46"/>
    <p:sldLayoutId id="2147485230" r:id="rId47"/>
    <p:sldLayoutId id="2147485231" r:id="rId48"/>
    <p:sldLayoutId id="2147485232" r:id="rId49"/>
    <p:sldLayoutId id="2147485233" r:id="rId50"/>
    <p:sldLayoutId id="2147485234" r:id="rId51"/>
    <p:sldLayoutId id="2147485235" r:id="rId52"/>
    <p:sldLayoutId id="2147485236" r:id="rId53"/>
    <p:sldLayoutId id="2147485237" r:id="rId54"/>
    <p:sldLayoutId id="2147485238" r:id="rId55"/>
    <p:sldLayoutId id="2147485239" r:id="rId56"/>
    <p:sldLayoutId id="2147485240" r:id="rId57"/>
    <p:sldLayoutId id="2147485241" r:id="rId58"/>
    <p:sldLayoutId id="2147485242" r:id="rId59"/>
    <p:sldLayoutId id="2147485243" r:id="rId60"/>
    <p:sldLayoutId id="2147485244" r:id="rId61"/>
    <p:sldLayoutId id="2147485245" r:id="rId62"/>
    <p:sldLayoutId id="2147485246" r:id="rId63"/>
    <p:sldLayoutId id="2147485247" r:id="rId64"/>
    <p:sldLayoutId id="2147485248" r:id="rId65"/>
    <p:sldLayoutId id="2147485249" r:id="rId66"/>
    <p:sldLayoutId id="2147485250" r:id="rId67"/>
    <p:sldLayoutId id="2147485251" r:id="rId68"/>
    <p:sldLayoutId id="2147485252" r:id="rId69"/>
    <p:sldLayoutId id="2147485253" r:id="rId70"/>
    <p:sldLayoutId id="2147485254" r:id="rId71"/>
    <p:sldLayoutId id="2147485255" r:id="rId72"/>
    <p:sldLayoutId id="2147485256" r:id="rId73"/>
    <p:sldLayoutId id="2147485257" r:id="rId74"/>
    <p:sldLayoutId id="2147485258" r:id="rId75"/>
    <p:sldLayoutId id="2147485277" r:id="rId76"/>
    <p:sldLayoutId id="2147485401" r:id="rId77"/>
    <p:sldLayoutId id="2147485408" r:id="rId78"/>
    <p:sldLayoutId id="2147485409" r:id="rId7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F13AC5-0FA8-4BB7-AB6C-912744549B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029DA2-E19A-457A-97A8-58EC7AF1ED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62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6" r:id="rId1"/>
    <p:sldLayoutId id="2147485287" r:id="rId2"/>
    <p:sldLayoutId id="2147485288" r:id="rId3"/>
    <p:sldLayoutId id="2147485289" r:id="rId4"/>
    <p:sldLayoutId id="214748529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8"/>
            </p:custDataLst>
            <p:extLst>
              <p:ext uri="{D42A27DB-BD31-4B8C-83A1-F6EECF244321}">
                <p14:modId xmlns:p14="http://schemas.microsoft.com/office/powerpoint/2010/main" val="22826819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0" imgW="270" imgH="270" progId="TCLayout.ActiveDocument.1">
                  <p:embed/>
                </p:oleObj>
              </mc:Choice>
              <mc:Fallback>
                <p:oleObj name="think-cell Slide" r:id="rId8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7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6176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4" r:id="rId1"/>
    <p:sldLayoutId id="2147485295" r:id="rId2"/>
    <p:sldLayoutId id="2147485296" r:id="rId3"/>
    <p:sldLayoutId id="2147485297" r:id="rId4"/>
    <p:sldLayoutId id="2147485298" r:id="rId5"/>
    <p:sldLayoutId id="2147485299" r:id="rId6"/>
    <p:sldLayoutId id="2147485300" r:id="rId7"/>
    <p:sldLayoutId id="2147485301" r:id="rId8"/>
    <p:sldLayoutId id="2147485302" r:id="rId9"/>
    <p:sldLayoutId id="2147485303" r:id="rId10"/>
    <p:sldLayoutId id="2147485304" r:id="rId11"/>
    <p:sldLayoutId id="2147485305" r:id="rId12"/>
    <p:sldLayoutId id="2147485306" r:id="rId13"/>
    <p:sldLayoutId id="2147485307" r:id="rId14"/>
    <p:sldLayoutId id="2147485308" r:id="rId15"/>
    <p:sldLayoutId id="2147485309" r:id="rId16"/>
    <p:sldLayoutId id="2147485310" r:id="rId17"/>
    <p:sldLayoutId id="2147485311" r:id="rId18"/>
    <p:sldLayoutId id="2147485312" r:id="rId19"/>
    <p:sldLayoutId id="2147485313" r:id="rId20"/>
    <p:sldLayoutId id="2147485314" r:id="rId21"/>
    <p:sldLayoutId id="2147485315" r:id="rId22"/>
    <p:sldLayoutId id="2147485316" r:id="rId23"/>
    <p:sldLayoutId id="2147485317" r:id="rId24"/>
    <p:sldLayoutId id="2147485318" r:id="rId25"/>
    <p:sldLayoutId id="2147485319" r:id="rId26"/>
    <p:sldLayoutId id="2147485320" r:id="rId27"/>
    <p:sldLayoutId id="2147485321" r:id="rId28"/>
    <p:sldLayoutId id="2147485322" r:id="rId29"/>
    <p:sldLayoutId id="2147485323" r:id="rId30"/>
    <p:sldLayoutId id="2147485324" r:id="rId31"/>
    <p:sldLayoutId id="2147485325" r:id="rId32"/>
    <p:sldLayoutId id="2147485326" r:id="rId33"/>
    <p:sldLayoutId id="2147485327" r:id="rId34"/>
    <p:sldLayoutId id="2147485328" r:id="rId35"/>
    <p:sldLayoutId id="2147485329" r:id="rId36"/>
    <p:sldLayoutId id="2147485330" r:id="rId37"/>
    <p:sldLayoutId id="2147485331" r:id="rId38"/>
    <p:sldLayoutId id="2147485332" r:id="rId39"/>
    <p:sldLayoutId id="2147485333" r:id="rId40"/>
    <p:sldLayoutId id="2147485334" r:id="rId41"/>
    <p:sldLayoutId id="2147485335" r:id="rId42"/>
    <p:sldLayoutId id="2147485336" r:id="rId43"/>
    <p:sldLayoutId id="2147485337" r:id="rId44"/>
    <p:sldLayoutId id="2147485338" r:id="rId45"/>
    <p:sldLayoutId id="2147485339" r:id="rId46"/>
    <p:sldLayoutId id="2147485340" r:id="rId47"/>
    <p:sldLayoutId id="2147485341" r:id="rId48"/>
    <p:sldLayoutId id="2147485342" r:id="rId49"/>
    <p:sldLayoutId id="2147485343" r:id="rId50"/>
    <p:sldLayoutId id="2147485344" r:id="rId51"/>
    <p:sldLayoutId id="2147485345" r:id="rId52"/>
    <p:sldLayoutId id="2147485346" r:id="rId53"/>
    <p:sldLayoutId id="2147485347" r:id="rId54"/>
    <p:sldLayoutId id="2147485348" r:id="rId55"/>
    <p:sldLayoutId id="2147485349" r:id="rId56"/>
    <p:sldLayoutId id="2147485350" r:id="rId57"/>
    <p:sldLayoutId id="2147485351" r:id="rId58"/>
    <p:sldLayoutId id="2147485352" r:id="rId59"/>
    <p:sldLayoutId id="2147485353" r:id="rId60"/>
    <p:sldLayoutId id="2147485354" r:id="rId61"/>
    <p:sldLayoutId id="2147485355" r:id="rId62"/>
    <p:sldLayoutId id="2147485356" r:id="rId63"/>
    <p:sldLayoutId id="2147485357" r:id="rId64"/>
    <p:sldLayoutId id="2147485358" r:id="rId65"/>
    <p:sldLayoutId id="2147485359" r:id="rId66"/>
    <p:sldLayoutId id="2147485360" r:id="rId67"/>
    <p:sldLayoutId id="2147485361" r:id="rId68"/>
    <p:sldLayoutId id="2147485362" r:id="rId69"/>
    <p:sldLayoutId id="2147485363" r:id="rId70"/>
    <p:sldLayoutId id="2147485364" r:id="rId71"/>
    <p:sldLayoutId id="2147485365" r:id="rId72"/>
    <p:sldLayoutId id="2147485366" r:id="rId73"/>
    <p:sldLayoutId id="2147485367" r:id="rId74"/>
    <p:sldLayoutId id="2147485368" r:id="rId75"/>
    <p:sldLayoutId id="2147485404" r:id="rId7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cdc.gov/covid-data-tracker/#cases_casesper100klast7day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4" Type="http://schemas.openxmlformats.org/officeDocument/2006/relationships/hyperlink" Target="http://www.knowbeforeyougoks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5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ckefellerfoundation.org/news/the-rockefeller-foundation-extends-project-act-to-continue-providing-free-at-home-covid-19-tests-to-at-risk-communities-in-six-states/" TargetMode="External"/><Relationship Id="rId2" Type="http://schemas.openxmlformats.org/officeDocument/2006/relationships/hyperlink" Target="https://www.rockefellerfoundation.org/case-study/stopping-a-covid-19-surge-with-last-mile-testing/" TargetMode="Externa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cdc.gov/covid-data-tracker/#cases_new-admissions-rate-count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ww.cdc.gov%2Fmmwr%2Fvolumes%2F72%2Fwr%2Fmm7219e1.htm%3Fs_mm7219e1_w&amp;data=05%7C01%7Cjoan.duwve%40ks.gov%7C9865f480068042b115bd08db51656b45%7Cdcae8101c92d480cbc43c6761ccccc5a%7C0%7C0%7C638193268274083167%7CUnknown%7CTWFpbGZsb3d8eyJWIjoiMC4wLjAwMDAiLCJQIjo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s://www.cdc.gov/mmwr/volumes/72/wr/mm7219e1.htm?s_mm7219e1_w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7FBC69-C116-D443-8E54-ABD0F953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46" y="2024934"/>
            <a:ext cx="6598322" cy="941796"/>
          </a:xfrm>
        </p:spPr>
        <p:txBody>
          <a:bodyPr/>
          <a:lstStyle/>
          <a:p>
            <a:pPr algn="ctr"/>
            <a:r>
              <a:rPr lang="en-US" dirty="0"/>
              <a:t>Testing Program Management</a:t>
            </a:r>
            <a:br>
              <a:rPr lang="en-US" dirty="0"/>
            </a:br>
            <a:r>
              <a:rPr lang="en-US" dirty="0"/>
              <a:t>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AFFFF-FD86-409B-A594-B75F5F5C0FE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29928" y="3217068"/>
            <a:ext cx="3502159" cy="423863"/>
          </a:xfrm>
        </p:spPr>
        <p:txBody>
          <a:bodyPr/>
          <a:lstStyle/>
          <a:p>
            <a:pPr algn="ctr"/>
            <a:r>
              <a:rPr lang="en-US" sz="3200" dirty="0">
                <a:solidFill>
                  <a:prstClr val="white"/>
                </a:solidFill>
                <a:ea typeface="+mj-ea"/>
                <a:cs typeface="+mj-cs"/>
                <a:sym typeface="+mj-lt"/>
              </a:rPr>
              <a:t>May 11, 2023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A8C6A46-40C4-4852-A9EF-2F6B29E7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COVID-19: Situation in the US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F00E0-FEE4-4D4F-AA83-1CB8E43D5AC3}"/>
              </a:ext>
            </a:extLst>
          </p:cNvPr>
          <p:cNvSpPr txBox="1"/>
          <p:nvPr/>
        </p:nvSpPr>
        <p:spPr>
          <a:xfrm>
            <a:off x="0" y="6082883"/>
            <a:ext cx="1197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Available at: </a:t>
            </a:r>
            <a:r>
              <a:rPr lang="en-US" dirty="0">
                <a:hlinkClick r:id="rId3"/>
              </a:rPr>
              <a:t>CDC COVID Data Tracker: Cases, Deaths, and Testing</a:t>
            </a:r>
            <a:r>
              <a:rPr lang="en-US" dirty="0"/>
              <a:t>; Data updated 5/3/2023.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59454-0085-4786-AD7C-8D639A0C5631}"/>
              </a:ext>
            </a:extLst>
          </p:cNvPr>
          <p:cNvSpPr txBox="1"/>
          <p:nvPr/>
        </p:nvSpPr>
        <p:spPr>
          <a:xfrm>
            <a:off x="106279" y="1054015"/>
            <a:ext cx="4541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Cases: </a:t>
            </a:r>
            <a:r>
              <a:rPr lang="en-US" sz="2400" b="1" dirty="0"/>
              <a:t>104,618,931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7 Day Case Rate Per 100,000: </a:t>
            </a:r>
            <a:r>
              <a:rPr lang="en-US" sz="2400" b="1" dirty="0"/>
              <a:t>23.3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Total Deaths: </a:t>
            </a:r>
            <a:r>
              <a:rPr lang="en-US" sz="2400" b="1" dirty="0"/>
              <a:t>1,131,819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FFD34-26A2-BFF2-4E26-84EF034C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020" y="907644"/>
            <a:ext cx="6205094" cy="51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8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83D4-55AC-3C3A-CD44-0DD4F93B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78" y="2973203"/>
            <a:ext cx="3469403" cy="1495794"/>
          </a:xfrm>
        </p:spPr>
        <p:txBody>
          <a:bodyPr/>
          <a:lstStyle/>
          <a:p>
            <a:pPr algn="ctr"/>
            <a:r>
              <a:rPr lang="en-US" dirty="0"/>
              <a:t>Wastewater and Variant Update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44B0881F-EBF8-40DB-BED7-D65D8A29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457200"/>
            <a:ext cx="11214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2F5597"/>
                </a:solidFill>
              </a:rPr>
              <a:t>SARS-CoV-2 in wastewater continues to remain 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A2ACA-398B-4575-8945-458FC5C36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049" y="2514600"/>
            <a:ext cx="4235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SARS-CoV-2 in wastewater in 10 monitored sewersheds in Kansas remains low.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8BC83-3DB4-40BA-B21B-DCD7FF73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5" y="980420"/>
            <a:ext cx="71532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0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2D973044-28EA-4AF9-98C8-3F8B7F3F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457200"/>
            <a:ext cx="11214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2F5597"/>
                </a:solidFill>
              </a:rPr>
              <a:t>SARS-CoV-2 lineages detected in wastewater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A85C30-67A0-402F-837F-720837DA9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488" y="2315488"/>
            <a:ext cx="43571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In line with local and regional patient sequencing results, XBB.1.5 is the most prevalent lineage in these 10 sewersheds.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4ECAF-6107-4A95-A29C-6961A4C43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488" y="3788132"/>
            <a:ext cx="4357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 err="1"/>
              <a:t>Biobot</a:t>
            </a:r>
            <a:r>
              <a:rPr lang="en-US" altLang="en-US" sz="2000" dirty="0"/>
              <a:t> has identified XBB.1.16 and XBB.1.9.1 in Kansas Sewersheds.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7B3626-F5FE-4E4C-85D6-2924E6482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488" y="4953000"/>
            <a:ext cx="43571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2 XBB.1.9.1 case has been identified in Kansas.  No XBB.1.16 cases have been identified in Kansas.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8EA46-6ECC-4286-A357-05F333C04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488" y="1150620"/>
            <a:ext cx="4357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Sequencing of patient samples has been reduced due to a lack of eligible samples.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125AC-6E47-4131-92AE-FE48DC377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56" y="1150620"/>
            <a:ext cx="71628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7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9FBF1-9290-4B36-AD57-DCDA1065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7162800" y="381000"/>
            <a:ext cx="4752828" cy="5277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4DF458-1EB6-48B8-86F2-AB692A8EC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11100"/>
            <a:ext cx="6335009" cy="10955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65BB4C-87C1-4122-B0A5-5D9FF966C3A8}"/>
              </a:ext>
            </a:extLst>
          </p:cNvPr>
          <p:cNvSpPr/>
          <p:nvPr/>
        </p:nvSpPr>
        <p:spPr>
          <a:xfrm>
            <a:off x="276372" y="2080008"/>
            <a:ext cx="701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https://www.medrxiv.org/content/10.1101/2023.04.18.23288715v1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8184DC-11CB-40D2-BB90-0D6DBA786F8A}"/>
              </a:ext>
            </a:extLst>
          </p:cNvPr>
          <p:cNvSpPr/>
          <p:nvPr/>
        </p:nvSpPr>
        <p:spPr>
          <a:xfrm>
            <a:off x="7239000" y="2079832"/>
            <a:ext cx="4676628" cy="2616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EDB28F-EDE9-45A9-92AB-20B7620C4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72" y="2665205"/>
            <a:ext cx="63350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During a time when XBB.1.16 was the dominant lineage, the authors reported that conjunctivitis was a symptom of SARS-CoV-2 in 40.9% of children &lt; 5 years old (*note small sample sizes). 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26BE095-887C-4144-9D18-EEDA8B3B2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457200"/>
            <a:ext cx="6673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2F5597"/>
                </a:solidFill>
              </a:rPr>
              <a:t>XBB.1.16 Symptoms in Children</a:t>
            </a:r>
          </a:p>
        </p:txBody>
      </p:sp>
    </p:spTree>
    <p:extLst>
      <p:ext uri="{BB962C8B-B14F-4D97-AF65-F5344CB8AC3E}">
        <p14:creationId xmlns:p14="http://schemas.microsoft.com/office/powerpoint/2010/main" val="173701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371E0-2CE9-4C11-945D-5AD77204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6258798" cy="14384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4DF9A0-C9AE-484D-A474-3C0892A91B75}"/>
              </a:ext>
            </a:extLst>
          </p:cNvPr>
          <p:cNvSpPr/>
          <p:nvPr/>
        </p:nvSpPr>
        <p:spPr>
          <a:xfrm>
            <a:off x="457200" y="236220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https://www.medrxiv.org/content/10.1101/2023.04.22.23288965v1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6808F-6116-45C1-900D-F8A0C1572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956" y="3048000"/>
            <a:ext cx="8373644" cy="335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9C684-F96A-4218-B27B-10714ABCE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114" y="2590800"/>
            <a:ext cx="8316486" cy="476316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44B4036D-C02E-436B-921D-B64AD42AD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457200"/>
            <a:ext cx="8274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2F5597"/>
                </a:solidFill>
              </a:rPr>
              <a:t>XBB.1.16 Symptoms in All Age Groups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02647-068F-4A0E-B2BE-15DCD7942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97" y="2956918"/>
            <a:ext cx="315262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The authors concluded that XBB.1.16 has a similar clinical presentation and outcome as compared to other Omicron lineages across all age groups.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The authors did not report on conjunctivitis.</a:t>
            </a:r>
          </a:p>
        </p:txBody>
      </p:sp>
    </p:spTree>
    <p:extLst>
      <p:ext uri="{BB962C8B-B14F-4D97-AF65-F5344CB8AC3E}">
        <p14:creationId xmlns:p14="http://schemas.microsoft.com/office/powerpoint/2010/main" val="3059988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5485-085E-5E42-94BE-BEC50E1CD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4" y="3616234"/>
            <a:ext cx="3469403" cy="1495794"/>
          </a:xfrm>
        </p:spPr>
        <p:txBody>
          <a:bodyPr/>
          <a:lstStyle/>
          <a:p>
            <a:pPr algn="ctr"/>
            <a:r>
              <a:rPr lang="en-US" dirty="0"/>
              <a:t>Community and Volunteer Testing</a:t>
            </a:r>
            <a:br>
              <a:rPr lang="en-US" dirty="0"/>
            </a:br>
            <a:r>
              <a:rPr lang="en-US" dirty="0"/>
              <a:t>and KDHE supported COVID anti-viral availability at community pharmacies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4E0B6-6D21-85ED-1122-E13E78084031}"/>
              </a:ext>
            </a:extLst>
          </p:cNvPr>
          <p:cNvSpPr txBox="1"/>
          <p:nvPr/>
        </p:nvSpPr>
        <p:spPr>
          <a:xfrm>
            <a:off x="4163486" y="530283"/>
            <a:ext cx="7550719" cy="543323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  <a:latin typeface="Helvetica" pitchFamily="2" charset="0"/>
              </a:rPr>
              <a:t> 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E3DB4-7152-E70B-4FB3-57C141D8BEB2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11B2D-A5B6-308B-3EEA-4A85DEC1EDF5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43DFC-0E6A-01FF-6482-C30C5B25BB81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4D0EA-AEB7-A950-145C-3DE41D7B58C0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71FEE-C3A3-2BEB-3503-C619C5F898A0}"/>
              </a:ext>
            </a:extLst>
          </p:cNvPr>
          <p:cNvSpPr txBox="1"/>
          <p:nvPr/>
        </p:nvSpPr>
        <p:spPr>
          <a:xfrm>
            <a:off x="4015611" y="2080182"/>
            <a:ext cx="914400" cy="914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C747A-7471-00FB-C76A-65664903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91" y="0"/>
            <a:ext cx="11442018" cy="6461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82197-AC2E-5019-39A0-5366E1462C2A}"/>
              </a:ext>
            </a:extLst>
          </p:cNvPr>
          <p:cNvSpPr txBox="1"/>
          <p:nvPr/>
        </p:nvSpPr>
        <p:spPr>
          <a:xfrm>
            <a:off x="1136822" y="6623222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7BEAC-1A49-8F4B-0313-BD5AD6D67AC9}"/>
              </a:ext>
            </a:extLst>
          </p:cNvPr>
          <p:cNvSpPr txBox="1"/>
          <p:nvPr/>
        </p:nvSpPr>
        <p:spPr>
          <a:xfrm>
            <a:off x="1383957" y="6598508"/>
            <a:ext cx="9638271" cy="51898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 locate a free testing site or location of COVID anti-viral treatment:  </a:t>
            </a:r>
            <a:r>
              <a:rPr lang="en-US" dirty="0" err="1">
                <a:solidFill>
                  <a:schemeClr val="tx1"/>
                </a:solidFill>
                <a:hlinkClick r:id="rId4"/>
              </a:rPr>
              <a:t>www.KnowBeforeYouGoKS.com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D58F416-9395-4FFA-A6BF-947034CEE4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D58F416-9395-4FFA-A6BF-947034CEE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025323-B4F0-4B71-9B23-11FB8C43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92" y="2310712"/>
            <a:ext cx="3469403" cy="1490541"/>
          </a:xfrm>
        </p:spPr>
        <p:txBody>
          <a:bodyPr vert="horz"/>
          <a:lstStyle/>
          <a:p>
            <a:pPr algn="ctr"/>
            <a:r>
              <a:rPr lang="en-US" sz="3200" b="1" dirty="0"/>
              <a:t>Free at-Home Access to COVID-19 Antiviral Prescriptions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4DCC7-8DEA-1445-90E6-007C8AF117F2}"/>
              </a:ext>
            </a:extLst>
          </p:cNvPr>
          <p:cNvSpPr txBox="1"/>
          <p:nvPr/>
        </p:nvSpPr>
        <p:spPr>
          <a:xfrm>
            <a:off x="4837814" y="4603898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DC0FA-4540-4A4B-B696-FDA22118B037}"/>
              </a:ext>
            </a:extLst>
          </p:cNvPr>
          <p:cNvSpPr txBox="1"/>
          <p:nvPr/>
        </p:nvSpPr>
        <p:spPr>
          <a:xfrm>
            <a:off x="4940300" y="6604000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	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BD00B-BF13-9106-3074-401D84D42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495" y="1767015"/>
            <a:ext cx="8439533" cy="4664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9EA242-C38C-828A-F7FD-72E0C526935B}"/>
              </a:ext>
            </a:extLst>
          </p:cNvPr>
          <p:cNvSpPr txBox="1"/>
          <p:nvPr/>
        </p:nvSpPr>
        <p:spPr>
          <a:xfrm>
            <a:off x="6697362" y="1198605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www.Test2Treat.org</a:t>
            </a:r>
          </a:p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13CC-1D9C-DA76-647B-EB9E0103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COVID-19 Test inventory at KHEL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3D6E8-1412-4C3E-6C85-07F5C5C4860D}"/>
              </a:ext>
            </a:extLst>
          </p:cNvPr>
          <p:cNvSpPr txBox="1"/>
          <p:nvPr/>
        </p:nvSpPr>
        <p:spPr>
          <a:xfrm>
            <a:off x="4102058" y="-242888"/>
            <a:ext cx="9399630" cy="734377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Test on hand: </a:t>
            </a:r>
            <a:endParaRPr lang="en-US" sz="2800" dirty="0">
              <a:solidFill>
                <a:srgbClr val="000000"/>
              </a:solidFill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OTC 55,000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POC &gt; 1 million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	300 K expire August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	500K expire Sept.-Dec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	100,000 expire Jan-Mar 2024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</a:rPr>
              <a:t>Accula</a:t>
            </a:r>
            <a:r>
              <a:rPr lang="en-US" sz="2800" dirty="0">
                <a:solidFill>
                  <a:srgbClr val="000000"/>
                </a:solidFill>
              </a:rPr>
              <a:t> expired – no longer available.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No kits on order.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L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ast purchase we made was in early January 2023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	-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to support school testing with the COVID + Flu tests. 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Previous orders in January 2022 (Omicron surge).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Shipped ~75k in December. 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Shipped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 about 30k in January and 30k in February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ssuming a 50k per month shipment (generous),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Need to ship 750k tests between now and April 2024.</a:t>
            </a:r>
          </a:p>
        </p:txBody>
      </p:sp>
    </p:spTree>
    <p:extLst>
      <p:ext uri="{BB962C8B-B14F-4D97-AF65-F5344CB8AC3E}">
        <p14:creationId xmlns:p14="http://schemas.microsoft.com/office/powerpoint/2010/main" val="2942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A97F-A699-0373-6615-23BEA5F8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49" y="2285177"/>
            <a:ext cx="3469403" cy="1495794"/>
          </a:xfrm>
        </p:spPr>
        <p:txBody>
          <a:bodyPr/>
          <a:lstStyle/>
          <a:p>
            <a:pPr algn="ctr"/>
            <a:r>
              <a:rPr lang="en-US" dirty="0"/>
              <a:t>Status of KDHE Response to COVID-19 after Public Health Emergency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369D0-99C7-862B-A2D0-2A817198DA90}"/>
              </a:ext>
            </a:extLst>
          </p:cNvPr>
          <p:cNvSpPr txBox="1"/>
          <p:nvPr/>
        </p:nvSpPr>
        <p:spPr>
          <a:xfrm>
            <a:off x="4484914" y="463139"/>
            <a:ext cx="7228115" cy="58169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>
              <a:effectLst/>
              <a:latin typeface="Calisto MT" panose="02040603050505030304" pitchFamily="18" charset="77"/>
            </a:endParaRPr>
          </a:p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COVID-19 Testing Funding </a:t>
            </a:r>
          </a:p>
          <a:p>
            <a:endParaRPr lang="en-US" sz="2200" b="1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r>
              <a:rPr lang="en-US" sz="22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COVID-19 testing programs for </a:t>
            </a:r>
            <a:r>
              <a:rPr lang="en-US" sz="22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K-12 schools, early childcare settings, jails, homeless shelters, Community and Volunteer Testing programs, and testing through state contracted reference laboratories and through the Kansas Health and Environmental Laboratories (KHEL) will continue</a:t>
            </a:r>
            <a:r>
              <a:rPr lang="en-US" sz="22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 past the PHE ending. At this time, an end date has not been determined. </a:t>
            </a:r>
          </a:p>
          <a:p>
            <a:endParaRPr lang="en-US" sz="2200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r>
              <a:rPr lang="en-US" sz="22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KDHE will end its partnership with Project ACT for free COVID-19 tests on June 30, 2023. </a:t>
            </a:r>
            <a:r>
              <a:rPr lang="en-US" sz="22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These free tests are available to Kansans in all zip codes in the state. Individuals can visit </a:t>
            </a:r>
            <a:r>
              <a:rPr lang="en-US" sz="2200" dirty="0" err="1">
                <a:solidFill>
                  <a:srgbClr val="0462C1"/>
                </a:solidFill>
                <a:effectLst/>
                <a:latin typeface="Calisto MT" panose="02040603050505030304" pitchFamily="18" charset="77"/>
              </a:rPr>
              <a:t>AccessCovidTests.org</a:t>
            </a:r>
            <a:r>
              <a:rPr lang="en-US" sz="2200" dirty="0">
                <a:solidFill>
                  <a:srgbClr val="0462C1"/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US" sz="22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to order free, rapid, at-home COVID-19 test kits that will be shipped directly to their doorstep.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C7DE0-CCF0-F857-B966-324B4350E44A}"/>
              </a:ext>
            </a:extLst>
          </p:cNvPr>
          <p:cNvSpPr txBox="1"/>
          <p:nvPr/>
        </p:nvSpPr>
        <p:spPr>
          <a:xfrm>
            <a:off x="1088571" y="4064000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5485-085E-5E42-94BE-BEC50E1CD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12" y="2372759"/>
            <a:ext cx="3469403" cy="1495794"/>
          </a:xfrm>
        </p:spPr>
        <p:txBody>
          <a:bodyPr/>
          <a:lstStyle/>
          <a:p>
            <a:pPr algn="ctr"/>
            <a:r>
              <a:rPr lang="en-US" dirty="0"/>
              <a:t>Project ACT Updates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4E0B6-6D21-85ED-1122-E13E78084031}"/>
              </a:ext>
            </a:extLst>
          </p:cNvPr>
          <p:cNvSpPr txBox="1"/>
          <p:nvPr/>
        </p:nvSpPr>
        <p:spPr>
          <a:xfrm>
            <a:off x="4612738" y="100472"/>
            <a:ext cx="7155711" cy="543323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Project ACT – Access COVID Tests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Rockefeller Foundation, KDHE, </a:t>
            </a:r>
            <a:r>
              <a:rPr lang="en-US" dirty="0" err="1">
                <a:solidFill>
                  <a:schemeClr val="tx1"/>
                </a:solidFill>
              </a:rPr>
              <a:t>CareEvolution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iHealth</a:t>
            </a:r>
            <a:r>
              <a:rPr lang="en-US" dirty="0">
                <a:solidFill>
                  <a:schemeClr val="tx1"/>
                </a:solidFill>
              </a:rPr>
              <a:t>, and </a:t>
            </a:r>
            <a:r>
              <a:rPr lang="en-US" dirty="0" err="1">
                <a:solidFill>
                  <a:schemeClr val="tx1"/>
                </a:solidFill>
              </a:rPr>
              <a:t>Amazon.com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Increase access to testing in vulnerable populations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    -Farmworkers, people in high SVI areas, and testing deserts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Order online for Amazon delivery – typically within 48 hours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Initially, 284 eligible zip codes in 100 counties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Now 756 in 105 counties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Website access live on 5/23/2022 at https://</a:t>
            </a:r>
            <a:r>
              <a:rPr lang="en-US" dirty="0" err="1">
                <a:solidFill>
                  <a:schemeClr val="tx1"/>
                </a:solidFill>
              </a:rPr>
              <a:t>accesscovidtests.org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9A2A89-EE44-08A1-2A1A-0EA1669340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477" y="948014"/>
            <a:ext cx="11615045" cy="5909986"/>
          </a:xfrm>
        </p:spPr>
        <p:txBody>
          <a:bodyPr/>
          <a:lstStyle/>
          <a:p>
            <a:r>
              <a:rPr lang="en-US" sz="2400" dirty="0"/>
              <a:t>756 zip codes in 105 counties eligible</a:t>
            </a:r>
          </a:p>
          <a:p>
            <a:pPr lvl="1"/>
            <a:r>
              <a:rPr lang="en-US" dirty="0"/>
              <a:t>685 zip codes with 1+ order (91%) </a:t>
            </a:r>
          </a:p>
          <a:p>
            <a:pPr lvl="1"/>
            <a:r>
              <a:rPr lang="en-US" dirty="0"/>
              <a:t>406 zip codes with 10+ orders (54%) </a:t>
            </a:r>
          </a:p>
          <a:p>
            <a:pPr lvl="1"/>
            <a:r>
              <a:rPr lang="en-US" dirty="0"/>
              <a:t>71 zip codes with NO orders (9%)</a:t>
            </a:r>
          </a:p>
          <a:p>
            <a:pPr lvl="1"/>
            <a:r>
              <a:rPr lang="en-US" dirty="0"/>
              <a:t>61,362 orders have placed orders as of May 9, 2023 </a:t>
            </a:r>
          </a:p>
          <a:p>
            <a:pPr lvl="1"/>
            <a:r>
              <a:rPr lang="en-US" dirty="0"/>
              <a:t>54,857 unique households (89% of orders placed by unique households)</a:t>
            </a:r>
          </a:p>
          <a:p>
            <a:pPr lvl="1"/>
            <a:r>
              <a:rPr lang="en-US" dirty="0"/>
              <a:t>18,354 orders remaining (5 tests per order)</a:t>
            </a:r>
            <a:endParaRPr lang="en-US" sz="2400" u="sng" dirty="0"/>
          </a:p>
          <a:p>
            <a:pPr marL="111600" lvl="1" indent="0">
              <a:buNone/>
            </a:pPr>
            <a:endParaRPr lang="en-US" sz="2400" u="sng" dirty="0"/>
          </a:p>
          <a:p>
            <a:pPr marL="111600" lvl="1" indent="0">
              <a:buNone/>
            </a:pPr>
            <a:r>
              <a:rPr lang="en-US" sz="2400" u="sng" dirty="0"/>
              <a:t>Since we last met:</a:t>
            </a:r>
          </a:p>
          <a:p>
            <a:pPr marL="111600" lvl="1" indent="0">
              <a:buNone/>
            </a:pPr>
            <a:r>
              <a:rPr lang="en-US" sz="2200" dirty="0"/>
              <a:t>Project ACT Brief and Press Release</a:t>
            </a:r>
          </a:p>
          <a:p>
            <a:pPr marL="111600" lvl="1" indent="0">
              <a:buNone/>
            </a:pPr>
            <a:r>
              <a:rPr lang="en-US" sz="2200" dirty="0">
                <a:hlinkClick r:id="rId2"/>
              </a:rPr>
              <a:t>https://www.rockefellerfoundation.org/case-study/stopping-a-covid-19-surge-with-last-mile-testing/</a:t>
            </a:r>
            <a:endParaRPr lang="en-US" sz="2200" dirty="0"/>
          </a:p>
          <a:p>
            <a:pPr marL="111600" lvl="1" indent="0">
              <a:buNone/>
            </a:pPr>
            <a:endParaRPr lang="en-US" sz="2200" dirty="0">
              <a:hlinkClick r:id="rId3"/>
            </a:endParaRPr>
          </a:p>
          <a:p>
            <a:pPr marL="111600" lvl="1" indent="0">
              <a:buNone/>
            </a:pPr>
            <a:r>
              <a:rPr lang="en-US" sz="2200" dirty="0">
                <a:hlinkClick r:id="rId3"/>
              </a:rPr>
              <a:t>https://www.rockefellerfoundation.org/news/the-rockefeller-foundation-extends-project-act-to-continue-providing-free-at-home-covid-19-tests-to-at-risk-communities-in-six-states/</a:t>
            </a:r>
            <a:endParaRPr lang="en-US" sz="2200" dirty="0"/>
          </a:p>
          <a:p>
            <a:pPr marL="111600" lvl="1" indent="0">
              <a:buNone/>
            </a:pPr>
            <a:endParaRPr lang="en-US" sz="2200" dirty="0"/>
          </a:p>
          <a:p>
            <a:pPr marL="111600" lvl="1" indent="0">
              <a:buNone/>
            </a:pPr>
            <a:r>
              <a:rPr lang="en-US" sz="2200" dirty="0"/>
              <a:t>Ends 6/30/2023	</a:t>
            </a:r>
            <a:endParaRPr lang="en-US" sz="1800" dirty="0"/>
          </a:p>
          <a:p>
            <a:pPr marL="111600" lvl="1" indent="0">
              <a:buNone/>
            </a:pPr>
            <a:r>
              <a:rPr lang="en-US" sz="1800" dirty="0"/>
              <a:t>	</a:t>
            </a:r>
            <a:endParaRPr lang="en-US" dirty="0"/>
          </a:p>
          <a:p>
            <a:pPr marL="111600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91C6A2-BF03-F8AF-B48B-7DA502DD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77" y="354493"/>
            <a:ext cx="11615045" cy="387798"/>
          </a:xfrm>
        </p:spPr>
        <p:txBody>
          <a:bodyPr/>
          <a:lstStyle/>
          <a:p>
            <a:r>
              <a:rPr lang="en-US" sz="2800" dirty="0"/>
              <a:t>Project ACT Summary 				Week of May 8, 2023</a:t>
            </a:r>
          </a:p>
        </p:txBody>
      </p:sp>
    </p:spTree>
    <p:extLst>
      <p:ext uri="{BB962C8B-B14F-4D97-AF65-F5344CB8AC3E}">
        <p14:creationId xmlns:p14="http://schemas.microsoft.com/office/powerpoint/2010/main" val="5118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A8499-A326-5CF0-13C7-32EEC52A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87" y="84340"/>
            <a:ext cx="7964714" cy="66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E84D4-15A2-44BA-1BEE-26CD356AC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29" y="125880"/>
            <a:ext cx="10087358" cy="67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2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62B6D5-2F8F-3CB1-F5B0-30706701A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43" y="226044"/>
            <a:ext cx="8745476" cy="67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254B-15B7-9CBB-B2CD-D43B2237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7" y="-218057"/>
            <a:ext cx="10326030" cy="67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663C1-3CCE-0DE4-1BE3-67B0365CD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72" y="216109"/>
            <a:ext cx="10065318" cy="642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9585AA-95B4-BB32-1847-1FF169D34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92929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73238-1946-E92A-A601-7A077537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KDHE Response at the End of the Public Health Emergency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59B95-0FAD-B096-200A-F226E3F31644}"/>
              </a:ext>
            </a:extLst>
          </p:cNvPr>
          <p:cNvSpPr txBox="1"/>
          <p:nvPr/>
        </p:nvSpPr>
        <p:spPr>
          <a:xfrm>
            <a:off x="304799" y="1291771"/>
            <a:ext cx="8860971" cy="517064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Case Investigations </a:t>
            </a:r>
          </a:p>
          <a:p>
            <a:endParaRPr lang="en-US" b="1" dirty="0">
              <a:solidFill>
                <a:srgbClr val="1F1F1E"/>
              </a:solidFill>
              <a:latin typeface="Calisto MT" panose="02040603050505030304" pitchFamily="18" charset="77"/>
            </a:endParaRPr>
          </a:p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KDHE will discontinue COVID-19 case investigations </a:t>
            </a:r>
            <a:r>
              <a:rPr lang="en-US" sz="24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with the end of the Public Health Emergency on May 11. After this date, state and local public health will no longer investigate individual cases. </a:t>
            </a:r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Public Health will continue to investigate outbreaks. </a:t>
            </a:r>
          </a:p>
          <a:p>
            <a:endParaRPr lang="en-US" b="1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Local Corrections Partnership </a:t>
            </a:r>
          </a:p>
          <a:p>
            <a:endParaRPr lang="en-US" b="1" dirty="0">
              <a:solidFill>
                <a:srgbClr val="1F1F1E"/>
              </a:solidFill>
              <a:latin typeface="Calisto MT" panose="02040603050505030304" pitchFamily="18" charset="77"/>
            </a:endParaRPr>
          </a:p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KDHE will continue to provide COVID-19 outbreak and infection control support to Kansas Department of Corrections and local correctional facilities</a:t>
            </a:r>
            <a:r>
              <a:rPr lang="en-US" sz="24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 past the end of the Public Health Emergency ending. </a:t>
            </a:r>
          </a:p>
          <a:p>
            <a:endParaRPr lang="en-US" dirty="0">
              <a:effectLst/>
              <a:latin typeface="Calisto MT" panose="02040603050505030304" pitchFamily="18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Calisto MT" panose="02040603050505030304" pitchFamily="18" charset="77"/>
              </a:rPr>
              <a:t> </a:t>
            </a:r>
            <a:endParaRPr lang="en-US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439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9585AA-95B4-BB32-1847-1FF169D34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92929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73238-1946-E92A-A601-7A077537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KDHE Response at the End of the Public Health Emergency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59B95-0FAD-B096-200A-F226E3F31644}"/>
              </a:ext>
            </a:extLst>
          </p:cNvPr>
          <p:cNvSpPr txBox="1"/>
          <p:nvPr/>
        </p:nvSpPr>
        <p:spPr>
          <a:xfrm>
            <a:off x="28835" y="1066800"/>
            <a:ext cx="11117944" cy="572464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Case Reporting</a:t>
            </a:r>
          </a:p>
          <a:p>
            <a:endParaRPr lang="en-US" sz="2400" b="1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With the end of the Public Health Emergency, SARS-CoV-2 laboratory results* and COVID-19 case reports will no longer be reportable to KDHE or local health departments. However, clusters or outbreaks of COVID-19 remain reportable to KDHE by contacting the 24/7 KDHE Epidemiology Hotline at 877-427-7317, option 5. This will allow public health officials to aid in outbreak containment by providing free of charge testing, infection prevention guidance, and technical assistance to interrupt disease transmission. </a:t>
            </a:r>
          </a:p>
          <a:p>
            <a:endParaRPr lang="en-US" sz="2000" dirty="0">
              <a:solidFill>
                <a:srgbClr val="1F1F1E"/>
              </a:solidFill>
              <a:latin typeface="Calisto MT" panose="02040603050505030304" pitchFamily="18" charset="77"/>
            </a:endParaRPr>
          </a:p>
          <a:p>
            <a:r>
              <a:rPr lang="en-US" sz="20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*Testing partners, including Community Testing Partners and reference laboratories </a:t>
            </a:r>
          </a:p>
          <a:p>
            <a:r>
              <a:rPr lang="en-US" sz="20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contracted by the State of Kansas, should continue to send results. Contact your KDHE program manager with any questions on reporting. </a:t>
            </a:r>
          </a:p>
          <a:p>
            <a:endParaRPr lang="en-US" sz="2000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r>
              <a:rPr lang="en-US" sz="20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KDHE will move to surveillance monitoring of COVID-19 disease</a:t>
            </a:r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, similar to how the agency monitors influenza activity in the state. This includes monitoring syndromic surveillance data for near-real time emergency department visits, monitoring death registration data, and working to establish an outpatient COVID-19 like illness network. </a:t>
            </a:r>
          </a:p>
          <a:p>
            <a:endParaRPr lang="en-US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4206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9585AA-95B4-BB32-1847-1FF169D34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92929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73238-1946-E92A-A601-7A077537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KDHE Response at the End of the Public Health Emergency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59B95-0FAD-B096-200A-F226E3F31644}"/>
              </a:ext>
            </a:extLst>
          </p:cNvPr>
          <p:cNvSpPr txBox="1"/>
          <p:nvPr/>
        </p:nvSpPr>
        <p:spPr>
          <a:xfrm>
            <a:off x="28835" y="1066800"/>
            <a:ext cx="11117944" cy="624786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F1F1E"/>
                </a:solidFill>
                <a:latin typeface="Calisto MT" panose="02040603050505030304" pitchFamily="18" charset="77"/>
              </a:rPr>
              <a:t>Dashboards</a:t>
            </a:r>
          </a:p>
          <a:p>
            <a:endParaRPr lang="en-US" sz="2200" b="1" dirty="0">
              <a:solidFill>
                <a:srgbClr val="1F1F1E"/>
              </a:solidFill>
              <a:latin typeface="Calisto MT" panose="02040603050505030304" pitchFamily="18" charset="77"/>
            </a:endParaRPr>
          </a:p>
          <a:p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The </a:t>
            </a:r>
            <a:r>
              <a:rPr lang="en-US" sz="2000" dirty="0">
                <a:solidFill>
                  <a:srgbClr val="0462C1"/>
                </a:solidFill>
                <a:effectLst/>
                <a:latin typeface="Calisto MT" panose="02040603050505030304" pitchFamily="18" charset="77"/>
              </a:rPr>
              <a:t>COVID-19 Cases in Kansas Dashboard </a:t>
            </a:r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will continue to update the dashboard weekly with available data through the month of May. </a:t>
            </a:r>
            <a:r>
              <a:rPr lang="en-US" sz="20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Beginning June 1, KDHE will change the publicly available data to reflect new data sources including syndromic surveillance and death registration. </a:t>
            </a:r>
          </a:p>
          <a:p>
            <a:endParaRPr lang="en-US" sz="2000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The </a:t>
            </a:r>
            <a:r>
              <a:rPr lang="en-US" sz="2000" dirty="0">
                <a:solidFill>
                  <a:srgbClr val="0462C1"/>
                </a:solidFill>
                <a:effectLst/>
                <a:latin typeface="Calisto MT" panose="02040603050505030304" pitchFamily="18" charset="77"/>
              </a:rPr>
              <a:t>Kansas Vaccine Data Dashboard </a:t>
            </a:r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will continue to update the dashboard weekly with available data through the month of May. </a:t>
            </a:r>
            <a:r>
              <a:rPr lang="en-US" sz="20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Beginning June 1, KDHE will update the dashboard monthly. KDHE will discontinue providing weekly and monthly datasets, this will move to a request process. </a:t>
            </a:r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To submit a request contact </a:t>
            </a:r>
            <a:r>
              <a:rPr lang="en-US" sz="2000" dirty="0" err="1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Andrea.May@ks.gov</a:t>
            </a:r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 </a:t>
            </a:r>
          </a:p>
          <a:p>
            <a:endParaRPr lang="en-US" sz="2400" dirty="0">
              <a:solidFill>
                <a:srgbClr val="1F1F1E"/>
              </a:solidFill>
              <a:latin typeface="Calisto MT" panose="02040603050505030304" pitchFamily="18" charset="77"/>
            </a:endParaRPr>
          </a:p>
          <a:p>
            <a:r>
              <a:rPr lang="en-US" sz="22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COVID-19 Website </a:t>
            </a:r>
          </a:p>
          <a:p>
            <a:endParaRPr lang="en-US" sz="2000" b="1" dirty="0">
              <a:solidFill>
                <a:srgbClr val="1F1F1E"/>
              </a:solidFill>
              <a:latin typeface="Calisto MT" panose="02040603050505030304" pitchFamily="18" charset="77"/>
            </a:endParaRPr>
          </a:p>
          <a:p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KDHE is working to develop a COVID-19 section within the existing </a:t>
            </a:r>
            <a:r>
              <a:rPr lang="en-US" sz="2000" dirty="0">
                <a:solidFill>
                  <a:srgbClr val="0462C1"/>
                </a:solidFill>
                <a:effectLst/>
                <a:latin typeface="Calisto MT" panose="02040603050505030304" pitchFamily="18" charset="77"/>
              </a:rPr>
              <a:t>KDHE website</a:t>
            </a:r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. </a:t>
            </a:r>
            <a:r>
              <a:rPr lang="en-US" sz="20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The existing </a:t>
            </a:r>
            <a:r>
              <a:rPr lang="en-US" sz="2000" b="1" dirty="0">
                <a:solidFill>
                  <a:srgbClr val="0462C1"/>
                </a:solidFill>
                <a:effectLst/>
                <a:latin typeface="Calisto MT" panose="02040603050505030304" pitchFamily="18" charset="77"/>
              </a:rPr>
              <a:t>COVID-19 website </a:t>
            </a:r>
            <a:r>
              <a:rPr lang="en-US" sz="20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will be decommissioned</a:t>
            </a:r>
            <a:r>
              <a:rPr lang="en-US" sz="20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 and all available resources will be located on the KDHE website. A date for the decommission of the website has not been determined. </a:t>
            </a:r>
          </a:p>
          <a:p>
            <a:endParaRPr lang="en-US" sz="2400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endParaRPr lang="en-US" sz="2400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endParaRPr lang="en-US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741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9585AA-95B4-BB32-1847-1FF169D34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92929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73238-1946-E92A-A601-7A077537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KDHE Response at the End of the Public Health Emergency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EB5DE-9E4C-AEA3-2CBA-446EB570A361}"/>
              </a:ext>
            </a:extLst>
          </p:cNvPr>
          <p:cNvSpPr txBox="1"/>
          <p:nvPr/>
        </p:nvSpPr>
        <p:spPr>
          <a:xfrm>
            <a:off x="304799" y="1291770"/>
            <a:ext cx="10841979" cy="415498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Health Care and Long-Term Care Facilities </a:t>
            </a:r>
          </a:p>
          <a:p>
            <a:endParaRPr lang="en-US" sz="2400" b="1" dirty="0">
              <a:solidFill>
                <a:srgbClr val="1F1F1E"/>
              </a:solidFill>
              <a:latin typeface="Calisto MT" panose="02040603050505030304" pitchFamily="18" charset="77"/>
            </a:endParaRPr>
          </a:p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KDHE will continue to provide guidance on testing, isolation, Personal Protective Equipment (PPE) usage and reporting requirements to health care facilities </a:t>
            </a:r>
            <a:r>
              <a:rPr lang="en-US" sz="24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through KDHE’s Healthcare-Associated Infections &amp; Antimicrobial Resistance (HAI/AR) Program. </a:t>
            </a:r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The HAI/AR Program will continue to assist facilities in their role to control COVID-19 in their facilities</a:t>
            </a:r>
            <a:r>
              <a:rPr lang="en-US" sz="24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. </a:t>
            </a:r>
          </a:p>
          <a:p>
            <a:endParaRPr lang="en-US" sz="2400" dirty="0">
              <a:solidFill>
                <a:srgbClr val="1F1F1E"/>
              </a:solidFill>
              <a:effectLst/>
              <a:latin typeface="Calisto MT" panose="02040603050505030304" pitchFamily="18" charset="77"/>
            </a:endParaRPr>
          </a:p>
          <a:p>
            <a:r>
              <a:rPr lang="en-US" sz="2400" b="1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KDHE will continue to assist Long-Term Care Facilities with emergency staffing if they are experiencing a COVID-19 outbreak </a:t>
            </a:r>
            <a:r>
              <a:rPr lang="en-US" sz="2400" dirty="0">
                <a:solidFill>
                  <a:srgbClr val="1F1F1E"/>
                </a:solidFill>
                <a:effectLst/>
                <a:latin typeface="Calisto MT" panose="02040603050505030304" pitchFamily="18" charset="77"/>
              </a:rPr>
              <a:t>past the end of the Public Health Emergency ending. At this time, an end date has not been determined. </a:t>
            </a:r>
          </a:p>
        </p:txBody>
      </p:sp>
    </p:spTree>
    <p:extLst>
      <p:ext uri="{BB962C8B-B14F-4D97-AF65-F5344CB8AC3E}">
        <p14:creationId xmlns:p14="http://schemas.microsoft.com/office/powerpoint/2010/main" val="2162596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002B-D0A5-97F5-9A69-14599FBD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22" y="2582249"/>
            <a:ext cx="3469403" cy="1495794"/>
          </a:xfrm>
        </p:spPr>
        <p:txBody>
          <a:bodyPr/>
          <a:lstStyle/>
          <a:p>
            <a:pPr algn="ctr"/>
            <a:r>
              <a:rPr lang="en-US" sz="2800" dirty="0"/>
              <a:t>From the CDC Director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Updates on how CDC will approach COVID-19 surveillance after the public health emergency 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1445E-E5A5-CE26-BE58-1DF2E8E0542F}"/>
              </a:ext>
            </a:extLst>
          </p:cNvPr>
          <p:cNvSpPr txBox="1"/>
          <p:nvPr/>
        </p:nvSpPr>
        <p:spPr>
          <a:xfrm>
            <a:off x="4387488" y="348343"/>
            <a:ext cx="6923903" cy="590931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CDC is thinking about this data through four streams: testing, cases, hospitalizations, and vaccinations:</a:t>
            </a:r>
          </a:p>
          <a:p>
            <a:pPr marL="1143000" marR="0" lvl="2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 biggest changes are with testing data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Individual labs will no longer be required to report positive or negative tests to jurisdictions.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data you will have to share and what CDC will have to share will be limited.</a:t>
            </a:r>
          </a:p>
          <a:p>
            <a:pPr marL="1143000" marR="0" lvl="2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Many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states will move away from aggregate case reporting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 CDC will continue to work with states to set the cadence for receiving case numbers while recognizing the limitations. </a:t>
            </a:r>
          </a:p>
          <a:p>
            <a:pPr marL="1143000" marR="0" lvl="2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Hospitalization reporting will continue for the foreseeable future.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CDC will continue to share data with you to help understand the severity of disease in your jurisdictions.</a:t>
            </a:r>
          </a:p>
          <a:p>
            <a:pPr marL="1143000" marR="0" lvl="2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CDC is working with states to set up data use agreements for both COVID-19 and routine vaccinations. </a:t>
            </a:r>
          </a:p>
          <a:p>
            <a:pPr marL="1143000" marR="0" lvl="2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CDC will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continue SARS-CoV2 weekly genomics reporting.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Additional innovations and advancements such as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wastewater surveillance will continue to be developed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CDC is examining how to expand wastewater surveillance to other diseases. They are also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expanding syndromic surveillance and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emergency department visits.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9DE89-C271-18FD-4B9D-11F93629FAB4}"/>
              </a:ext>
            </a:extLst>
          </p:cNvPr>
          <p:cNvSpPr txBox="1"/>
          <p:nvPr/>
        </p:nvSpPr>
        <p:spPr>
          <a:xfrm rot="10800000" flipV="1">
            <a:off x="4707922" y="6466292"/>
            <a:ext cx="4287795" cy="4571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	                                   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https://covid.cdc.gov/covid-data-tracker/#cases_new-admissions-rate-county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9585AA-95B4-BB32-1847-1FF169D34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" y="1001484"/>
            <a:ext cx="11872686" cy="5410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CDC’s authorization to receive certain types of data expires with the end of the PHE. Because of the data changes, and CDC’s most recent understanding of COVID-19, you will see changes to surveillance activities, data visualizations, and reporting: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marL="274320" lvl="1" indent="-285750">
              <a:lnSpc>
                <a:spcPts val="24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COVID-19 Community Levels (CCLs) and Community Transmission Levels, both of which are supported by case data, will be discontinued. </a:t>
            </a:r>
          </a:p>
          <a:p>
            <a:pPr marL="274320" lvl="1" indent="-285750">
              <a:lnSpc>
                <a:spcPts val="24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A </a:t>
            </a:r>
            <a:r>
              <a:rPr lang="en-US" sz="2000" b="0" i="0" u="sng" strike="noStrike" dirty="0">
                <a:solidFill>
                  <a:srgbClr val="0563C1"/>
                </a:solidFill>
                <a:effectLst/>
                <a:latin typeface="+mn-lt"/>
                <a:hlinkClick r:id="rId3"/>
              </a:rPr>
              <a:t>recent MMWR</a:t>
            </a:r>
            <a:r>
              <a:rPr lang="en-US" sz="2000" dirty="0">
                <a:solidFill>
                  <a:srgbClr val="000000"/>
                </a:solidFill>
                <a:latin typeface="+mn-lt"/>
                <a:hlinkClick r:id="rId3"/>
              </a:rPr>
              <a:t>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outlines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+mn-lt"/>
              </a:rPr>
              <a:t>strong evidence for a shift to hospital admissions as our primary surveillance metric for COVID-19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. Over the last year, we saw a 99% correlation between COVID-19 community levels and hospital admissions.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trend analysis has shown that changes in case data and hospital admission levels can similarly be monitored to identify rising rates of severe COVID-19 in a community at both the county and state levels. 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CDC’s COVID-19 hospital admission levels will go live the evening of May 11, 2023.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274320" lvl="1" indent="-285750">
              <a:lnSpc>
                <a:spcPts val="24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Along with the COVID-19 hospital admission levels,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CDC continues to provide recommendations that people, especially those at high risk of severe COVID-19, can use to determine how best to protect themselves.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marL="274320" lvl="1" indent="-285750">
              <a:lnSpc>
                <a:spcPts val="24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CDC will also use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+mn-lt"/>
              </a:rPr>
              <a:t>emergency department visits, test positivity through a sentinel network, and wastewater data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 to look at changes in transmission.</a:t>
            </a:r>
          </a:p>
          <a:p>
            <a:pPr marL="274320" marR="0" lvl="1" indent="-28575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CDC will add a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+mn-lt"/>
              </a:rPr>
              <a:t>new COVID-19 severity indicator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, which is percentage of deaths associated from COVID-19. Data will come from their national vital statistics system. </a:t>
            </a:r>
          </a:p>
          <a:p>
            <a:pPr marL="457200" marR="0" lvl="1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						           </a:t>
            </a:r>
            <a:r>
              <a:rPr lang="en-US" sz="1400" dirty="0">
                <a:solidFill>
                  <a:srgbClr val="000000"/>
                </a:solidFill>
                <a:latin typeface="+mn-lt"/>
                <a:hlinkClick r:id="rId4"/>
              </a:rPr>
              <a:t>https://www.cdc.gov/mmwr/volumes/72/wr/mm7219e1.htm?s_mm7219e1_w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L="457200" marR="0" lvl="1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L="457200" marR="0" lvl="1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73238-1946-E92A-A601-7A077537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CDC Updates: End of the Public Health Emergency</a:t>
            </a:r>
          </a:p>
        </p:txBody>
      </p:sp>
    </p:spTree>
    <p:extLst>
      <p:ext uri="{BB962C8B-B14F-4D97-AF65-F5344CB8AC3E}">
        <p14:creationId xmlns:p14="http://schemas.microsoft.com/office/powerpoint/2010/main" val="3558911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464AF5-BBB0-69D0-5F54-7915AAD5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5" y="0"/>
            <a:ext cx="9869714" cy="5739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222EDE-A959-277E-3424-CD65D4F79496}"/>
              </a:ext>
            </a:extLst>
          </p:cNvPr>
          <p:cNvSpPr txBox="1"/>
          <p:nvPr/>
        </p:nvSpPr>
        <p:spPr>
          <a:xfrm>
            <a:off x="1349829" y="6066971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3FDF3-876B-289A-596F-D6D170F88B3D}"/>
              </a:ext>
            </a:extLst>
          </p:cNvPr>
          <p:cNvSpPr txBox="1"/>
          <p:nvPr/>
        </p:nvSpPr>
        <p:spPr>
          <a:xfrm>
            <a:off x="2786743" y="5950857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								https://</a:t>
            </a:r>
            <a:r>
              <a:rPr lang="en-US" dirty="0" err="1">
                <a:solidFill>
                  <a:schemeClr val="tx1"/>
                </a:solidFill>
              </a:rPr>
              <a:t>covid.cdc.gov</a:t>
            </a:r>
            <a:r>
              <a:rPr lang="en-US" dirty="0">
                <a:solidFill>
                  <a:schemeClr val="tx1"/>
                </a:solidFill>
              </a:rPr>
              <a:t>/covid-data-tracker/#trends_weeklycases_7dayeddiagnosed_20</a:t>
            </a:r>
          </a:p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87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_DRAFT" val="0"/>
  <p:tag name="EE4P_LANGUAGE_ID" val="1033"/>
  <p:tag name="EE4P_MASTERWIZARD_MARGINS" val="0"/>
  <p:tag name="EE4P_STYLE_NAME" val="Kansas Grid 16:9"/>
  <p:tag name="EE4P_STYLE_ID" val="3wQKW8nz"/>
  <p:tag name="THINKCELLPRESENTATIONDONOTDELETE" val="&lt;?xml version=&quot;1.0&quot; encoding=&quot;UTF-16&quot; standalone=&quot;yes&quot;?&gt;&lt;root reqver=&quot;27037&quot;&gt;&lt;version val=&quot;3264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.VGQMwELzBTj3NJQisH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0ptpA3KcBZoNrwUiKpPm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DtGJTaiOQYTLQvSWNW.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pyH.YODIdUaFE_ypUkG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5XV2Gg7HWc1kF6VUIyA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a32GJPz6SGE5LwXAyz1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0ptpA3KcBZoNrwUiKpPm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4trxSnRd.nQJo2jEJ8n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4trxSnRd.nQJo2jEJ8n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4trxSnRd.nQJo2jEJ8n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4trxSnRd.nQJo2jEJ8n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q52i6slvNkJoliNZj3a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_WujoTo5KRDV_PYLVWF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x2KpoBbMt.HOprmXxXb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OuHBGbibgvvpK56Saqn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rgzG8tzl.5s9x.ukGc8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oYOSat1MeR7nqf8VTWL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UqjbmFrwstuyWHp6H4D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.UQDOC6Ao7Sow105Ol3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vWXnQsumT5xRDWykfI5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Jx9pxFA6RFIQXSgs63m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x4eX2IVgh9oMdV63oJd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OxYT1NKey64BpdlkCmO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x.aGgjjOayUIF_217Ez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WwB2sP4aGOBqSbHlpdO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4trxSnRd.nQJo2jEJ8n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B8NjCCV._XNC28edWXI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o6yHtamVO8l_Mk5E4OZ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mQn1QySpJER3FoGPwTp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Txgc391lKxCoMhEowXz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vweUEfPVFHCG1NIbhoN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4trxSnRd.nQJo2jEJ8n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j8iDa6.EPrde9aqA_UC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8MGKdlZBjRILQpEcR.P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qBHE04CUH2aP_KLSgWf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Up4PH2oOgt3.9qQuDhF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LEs1Q1KuVmUuDggIiIx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.e9Wzck3pp2Xq2FiC2Q6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D0xmVml4Ulf5z4xbC5K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nu590Gwza1Nv1hEYFfAk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PM.DkrTwpHbUXYlqkoL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q52i6slvNkJoliNZj3a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XeWISotczCENkf35RB5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F0PrXw0BriN9712EXoO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0ECzuHwnfLX.UUQVFL4T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rul12loz.kszXsLyZMq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wRhrOeyvSHt6gM.mlln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.VGQMwELzBTj3NJQisH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_WujoTo5KRDV_PYLVWF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x2KpoBbMt.HOprmXxXb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OuHBGbibgvvpK56Saq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DtGJTaiOQYTLQvSWNW.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rgzG8tzl.5s9x.ukGc8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oYOSat1MeR7nqf8VTWL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UqjbmFrwstuyWHp6H4D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.UQDOC6Ao7Sow105Ol3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vWXnQsumT5xRDWykfI5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Jx9pxFA6RFIQXSgs63m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x4eX2IVgh9oMdV63oJd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OxYT1NKey64BpdlkCmO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x.aGgjjOayUIF_217Ez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WwB2sP4aGOBqSbHlpdO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pyH.YODIdUaFE_ypUkG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B8NjCCV._XNC28edWXI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o6yHtamVO8l_Mk5E4OZ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mQn1QySpJER3FoGPwTp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Txgc391lKxCoMhEowXz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vweUEfPVFHCG1NIbhoN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5XV2Gg7HWc1kF6VUIyA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j8iDa6.EPrde9aqA_UC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8MGKdlZBjRILQpEcR.P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qBHE04CUH2aP_KLSgWf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Up4PH2oOgt3.9qQuDhF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LEs1Q1KuVmUuDggIiIx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.e9Wzck3pp2Xq2FiC2Q6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D0xmVml4Ulf5z4xbC5K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nu590Gwza1Nv1hEYFfAk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PM.DkrTwpHbUXYlqkoL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a32GJPz6SGE5LwXAyz1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XeWISotczCENkf35RB5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F0PrXw0BriN9712EXoO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0ECzuHwnfLX.UUQVFL4T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rul12loz.kszXsLyZMq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wRhrOeyvSHt6gM.mllnQ"/>
</p:tagLst>
</file>

<file path=ppt/theme/theme1.xml><?xml version="1.0" encoding="utf-8"?>
<a:theme xmlns:a="http://schemas.openxmlformats.org/drawingml/2006/main" name="Kansas Grid 16:9 - 12912">
  <a:themeElements>
    <a:clrScheme name="Grid based thme color">
      <a:dk1>
        <a:sysClr val="windowText" lastClr="000000"/>
      </a:dk1>
      <a:lt1>
        <a:sysClr val="window" lastClr="FFFFFF"/>
      </a:lt1>
      <a:dk2>
        <a:srgbClr val="051934"/>
      </a:dk2>
      <a:lt2>
        <a:srgbClr val="F2F2F2"/>
      </a:lt2>
      <a:accent1>
        <a:srgbClr val="082A58"/>
      </a:accent1>
      <a:accent2>
        <a:srgbClr val="0A3774"/>
      </a:accent2>
      <a:accent3>
        <a:srgbClr val="EDAE1D"/>
      </a:accent3>
      <a:accent4>
        <a:srgbClr val="2B7EED"/>
      </a:accent4>
      <a:accent5>
        <a:srgbClr val="ADADAD"/>
      </a:accent5>
      <a:accent6>
        <a:srgbClr val="D16656"/>
      </a:accent6>
      <a:hlink>
        <a:srgbClr val="F06E02"/>
      </a:hlink>
      <a:folHlink>
        <a:srgbClr val="FEA358"/>
      </a:folHlink>
    </a:clrScheme>
    <a:fontScheme name="Custom 1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xxx" id="{68A82696-83F9-41F8-97AB-2419ECB0BA7C}" vid="{A7515B15-C783-4D74-9968-DEEAD6A72523}"/>
    </a:ext>
  </a:extLst>
</a:theme>
</file>

<file path=ppt/theme/theme2.xml><?xml version="1.0" encoding="utf-8"?>
<a:theme xmlns:a="http://schemas.openxmlformats.org/drawingml/2006/main" name="General KanCare PPT template 08-2018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nsas Grid 16:9 - 12912">
  <a:themeElements>
    <a:clrScheme name="Grid based thme color">
      <a:dk1>
        <a:sysClr val="windowText" lastClr="000000"/>
      </a:dk1>
      <a:lt1>
        <a:sysClr val="window" lastClr="FFFFFF"/>
      </a:lt1>
      <a:dk2>
        <a:srgbClr val="051934"/>
      </a:dk2>
      <a:lt2>
        <a:srgbClr val="F2F2F2"/>
      </a:lt2>
      <a:accent1>
        <a:srgbClr val="082A58"/>
      </a:accent1>
      <a:accent2>
        <a:srgbClr val="0A3774"/>
      </a:accent2>
      <a:accent3>
        <a:srgbClr val="EDAE1D"/>
      </a:accent3>
      <a:accent4>
        <a:srgbClr val="2B7EED"/>
      </a:accent4>
      <a:accent5>
        <a:srgbClr val="ADADAD"/>
      </a:accent5>
      <a:accent6>
        <a:srgbClr val="D16656"/>
      </a:accent6>
      <a:hlink>
        <a:srgbClr val="F06E02"/>
      </a:hlink>
      <a:folHlink>
        <a:srgbClr val="FEA358"/>
      </a:folHlink>
    </a:clrScheme>
    <a:fontScheme name="Custom 1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xxx" id="{68A82696-83F9-41F8-97AB-2419ECB0BA7C}" vid="{A7515B15-C783-4D74-9968-DEEAD6A72523}"/>
    </a:ext>
  </a:extLst>
</a:theme>
</file>

<file path=ppt/theme/theme4.xml><?xml version="1.0" encoding="utf-8"?>
<a:theme xmlns:a="http://schemas.openxmlformats.org/drawingml/2006/main" name="Office Theme">
  <a:themeElements>
    <a:clrScheme name="BCG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E3558"/>
      </a:hlink>
      <a:folHlink>
        <a:srgbClr val="670F31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BCG Colors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FC77E"/>
      </a:hlink>
      <a:folHlink>
        <a:srgbClr val="03522D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87A621B00A440BF24A98784ECAD32" ma:contentTypeVersion="0" ma:contentTypeDescription="Create a new document." ma:contentTypeScope="" ma:versionID="56603ea45dd52beb9feb471b326ebd1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107f15cce9b3e63803c5bd0f74ff8a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F9DDBD-9794-4DDA-9911-EDE357EA05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822F31-12F0-4640-9935-D379180C8A41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ACEAEA0-775F-476F-8382-3BF142021E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134975</TotalTime>
  <Words>1973</Words>
  <Application>Microsoft Office PowerPoint</Application>
  <PresentationFormat>Widescreen</PresentationFormat>
  <Paragraphs>156</Paragraphs>
  <Slides>26</Slides>
  <Notes>9</Notes>
  <HiddenSlides>0</HiddenSlides>
  <MMClips>0</MMClips>
  <ScaleCrop>false</ScaleCrop>
  <HeadingPairs>
    <vt:vector size="10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40" baseType="lpstr">
      <vt:lpstr>Arial</vt:lpstr>
      <vt:lpstr>Calibri</vt:lpstr>
      <vt:lpstr>Calibri Light</vt:lpstr>
      <vt:lpstr>Calisto MT</vt:lpstr>
      <vt:lpstr>Cambria</vt:lpstr>
      <vt:lpstr>Courier New</vt:lpstr>
      <vt:lpstr>Helvetica</vt:lpstr>
      <vt:lpstr>Times New Roman</vt:lpstr>
      <vt:lpstr>Trebuchet MS</vt:lpstr>
      <vt:lpstr>Kansas Grid 16:9 - 12912</vt:lpstr>
      <vt:lpstr>General KanCare PPT template 08-2018</vt:lpstr>
      <vt:lpstr>1_Kansas Grid 16:9 - 12912</vt:lpstr>
      <vt:lpstr>think-cell Slide</vt:lpstr>
      <vt:lpstr>Testing Program Management Meeting</vt:lpstr>
      <vt:lpstr>Status of KDHE Response to COVID-19 after Public Health Emergency   </vt:lpstr>
      <vt:lpstr>KDHE Response at the End of the Public Health Emergency</vt:lpstr>
      <vt:lpstr>KDHE Response at the End of the Public Health Emergency</vt:lpstr>
      <vt:lpstr>KDHE Response at the End of the Public Health Emergency</vt:lpstr>
      <vt:lpstr>KDHE Response at the End of the Public Health Emergency</vt:lpstr>
      <vt:lpstr>From the CDC Director    Updates on how CDC will approach COVID-19 surveillance after the public health emergency ends</vt:lpstr>
      <vt:lpstr>CDC Updates: End of the Public Health Emergency</vt:lpstr>
      <vt:lpstr>PowerPoint Presentation</vt:lpstr>
      <vt:lpstr>COVID-19: Situation in the US</vt:lpstr>
      <vt:lpstr>Wastewater and Variant Update     </vt:lpstr>
      <vt:lpstr>PowerPoint Presentation</vt:lpstr>
      <vt:lpstr>PowerPoint Presentation</vt:lpstr>
      <vt:lpstr>PowerPoint Presentation</vt:lpstr>
      <vt:lpstr>PowerPoint Presentation</vt:lpstr>
      <vt:lpstr>Community and Volunteer Testing and KDHE supported COVID anti-viral availability at community pharmacies      </vt:lpstr>
      <vt:lpstr>PowerPoint Presentation</vt:lpstr>
      <vt:lpstr>Free at-Home Access to COVID-19 Antiviral Prescriptions     </vt:lpstr>
      <vt:lpstr>COVID-19 Test inventory at KHEL   </vt:lpstr>
      <vt:lpstr>Project ACT Updates   </vt:lpstr>
      <vt:lpstr>Project ACT Summary     Week of May 8,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 Guide Workshop</vt:lpstr>
    </vt:vector>
  </TitlesOfParts>
  <Company>The Boston Consulting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Boston Consulting Group</dc:creator>
  <cp:lastModifiedBy>Tina Andres</cp:lastModifiedBy>
  <cp:revision>1186</cp:revision>
  <cp:lastPrinted>2016-04-06T18:59:25Z</cp:lastPrinted>
  <dcterms:created xsi:type="dcterms:W3CDTF">2016-11-04T11:46:04Z</dcterms:created>
  <dcterms:modified xsi:type="dcterms:W3CDTF">2023-05-17T16:25:46Z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Grid Format</vt:lpwstr>
  </property>
  <property fmtid="{D5CDD505-2E9C-101B-9397-08002B2CF9AE}" pid="3" name="NXPowerLiteLastOptimized">
    <vt:lpwstr>488649</vt:lpwstr>
  </property>
  <property fmtid="{D5CDD505-2E9C-101B-9397-08002B2CF9AE}" pid="4" name="NXPowerLiteSettings">
    <vt:lpwstr>87000AA0054001</vt:lpwstr>
  </property>
  <property fmtid="{D5CDD505-2E9C-101B-9397-08002B2CF9AE}" pid="5" name="NXPowerLiteVersion">
    <vt:lpwstr>D7.1.8</vt:lpwstr>
  </property>
  <property fmtid="{D5CDD505-2E9C-101B-9397-08002B2CF9AE}" pid="6" name="Template Name">
    <vt:lpwstr>16x9</vt:lpwstr>
  </property>
  <property fmtid="{D5CDD505-2E9C-101B-9397-08002B2CF9AE}" pid="7" name="ContentTypeId">
    <vt:lpwstr>0x01010069687A621B00A440BF24A98784ECAD32</vt:lpwstr>
  </property>
  <property fmtid="{D5CDD505-2E9C-101B-9397-08002B2CF9AE}" pid="8" name="MSIP_Label_b0d5c4f4-7a29-4385-b7a5-afbe2154ae6f_Enabled">
    <vt:lpwstr>true</vt:lpwstr>
  </property>
  <property fmtid="{D5CDD505-2E9C-101B-9397-08002B2CF9AE}" pid="9" name="MSIP_Label_b0d5c4f4-7a29-4385-b7a5-afbe2154ae6f_SetDate">
    <vt:lpwstr>2022-01-12T01:52:32Z</vt:lpwstr>
  </property>
  <property fmtid="{D5CDD505-2E9C-101B-9397-08002B2CF9AE}" pid="10" name="MSIP_Label_b0d5c4f4-7a29-4385-b7a5-afbe2154ae6f_Method">
    <vt:lpwstr>Standard</vt:lpwstr>
  </property>
  <property fmtid="{D5CDD505-2E9C-101B-9397-08002B2CF9AE}" pid="11" name="MSIP_Label_b0d5c4f4-7a29-4385-b7a5-afbe2154ae6f_Name">
    <vt:lpwstr>Confidential</vt:lpwstr>
  </property>
  <property fmtid="{D5CDD505-2E9C-101B-9397-08002B2CF9AE}" pid="12" name="MSIP_Label_b0d5c4f4-7a29-4385-b7a5-afbe2154ae6f_SiteId">
    <vt:lpwstr>2dfb2f0b-4d21-4268-9559-72926144c918</vt:lpwstr>
  </property>
  <property fmtid="{D5CDD505-2E9C-101B-9397-08002B2CF9AE}" pid="13" name="MSIP_Label_b0d5c4f4-7a29-4385-b7a5-afbe2154ae6f_ActionId">
    <vt:lpwstr>43c9c897-d35a-4fa3-8583-ee79f9dfa1d9</vt:lpwstr>
  </property>
  <property fmtid="{D5CDD505-2E9C-101B-9397-08002B2CF9AE}" pid="14" name="MSIP_Label_b0d5c4f4-7a29-4385-b7a5-afbe2154ae6f_ContentBits">
    <vt:lpwstr>0</vt:lpwstr>
  </property>
  <property fmtid="{D5CDD505-2E9C-101B-9397-08002B2CF9AE}" pid="15" name="bcgClassification">
    <vt:lpwstr>bcgConfidential</vt:lpwstr>
  </property>
</Properties>
</file>