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336" r:id="rId5"/>
    <p:sldId id="337" r:id="rId6"/>
    <p:sldId id="338" r:id="rId7"/>
    <p:sldId id="346" r:id="rId8"/>
    <p:sldId id="340" r:id="rId9"/>
    <p:sldId id="341" r:id="rId10"/>
    <p:sldId id="342" r:id="rId11"/>
    <p:sldId id="343" r:id="rId12"/>
    <p:sldId id="344" r:id="rId13"/>
    <p:sldId id="345" r:id="rId1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93E"/>
    <a:srgbClr val="663300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86418" autoAdjust="0"/>
  </p:normalViewPr>
  <p:slideViewPr>
    <p:cSldViewPr snapToGrid="0">
      <p:cViewPr varScale="1">
        <p:scale>
          <a:sx n="74" d="100"/>
          <a:sy n="74" d="100"/>
        </p:scale>
        <p:origin x="1133" y="7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3592" y="92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0032" y="9112615"/>
            <a:ext cx="857312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C-7-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199976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3986359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Summary – Pulling It All Together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690154" y="80338"/>
            <a:ext cx="154387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200" b="1" dirty="0">
                <a:solidFill>
                  <a:srgbClr val="FFFFE1"/>
                </a:solidFill>
              </a:rPr>
              <a:t>Summary – </a:t>
            </a:r>
          </a:p>
          <a:p>
            <a:pPr defTabSz="966621">
              <a:lnSpc>
                <a:spcPct val="95000"/>
              </a:lnSpc>
            </a:pPr>
            <a:r>
              <a:rPr lang="en-US" sz="1200" b="1" dirty="0">
                <a:solidFill>
                  <a:srgbClr val="FFFFE1"/>
                </a:solidFill>
              </a:rPr>
              <a:t>Pulling It All Together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49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131" y="4710426"/>
            <a:ext cx="6804991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31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092" y="4710426"/>
            <a:ext cx="6221896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845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76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43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092" y="4710426"/>
            <a:ext cx="6221896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36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136" y="4805520"/>
            <a:ext cx="721746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7" y="4710426"/>
            <a:ext cx="672216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7" y="4710426"/>
            <a:ext cx="672216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3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131" y="4710426"/>
            <a:ext cx="672216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i="1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i="1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3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92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>
                <a:solidFill>
                  <a:srgbClr val="542200"/>
                </a:solidFill>
              </a:rPr>
              <a:t>T</a:t>
            </a:r>
            <a:r>
              <a:rPr lang="en-US" sz="800" b="1">
                <a:solidFill>
                  <a:srgbClr val="542200"/>
                </a:solidFill>
              </a:rPr>
              <a:t>EAM</a:t>
            </a:r>
            <a:r>
              <a:rPr lang="en-US" sz="1000" b="1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1"/>
                </a:solidFill>
              </a:rPr>
              <a:t>Mod 7 LTC</a:t>
            </a:r>
            <a:r>
              <a:rPr lang="en-US" sz="900" b="1" baseline="0" dirty="0">
                <a:solidFill>
                  <a:schemeClr val="accent1"/>
                </a:solidFill>
              </a:rPr>
              <a:t> 2.0  </a:t>
            </a:r>
            <a:r>
              <a:rPr lang="en-US" sz="900" b="1" dirty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373257" y="-23467"/>
            <a:ext cx="174693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chemeClr val="bg1"/>
                </a:solidFill>
              </a:rPr>
              <a:t>Summary –</a:t>
            </a:r>
            <a:r>
              <a:rPr lang="en-US" sz="1500" b="1" baseline="0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Pulling It</a:t>
            </a:r>
            <a:r>
              <a:rPr lang="en-US" sz="1500" b="1" baseline="0" dirty="0">
                <a:solidFill>
                  <a:schemeClr val="bg1"/>
                </a:solidFill>
              </a:rPr>
              <a:t> All Together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teamstepps/longtermcare/video/18stry2_bad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5FsA3k7pD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46520"/>
            <a:ext cx="5276850" cy="1131888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Summary </a:t>
            </a:r>
            <a:br>
              <a:rPr lang="en-US" altLang="en-US" sz="3800" dirty="0"/>
            </a:br>
            <a:r>
              <a:rPr lang="en-US" altLang="en-US" sz="3800" dirty="0"/>
              <a:t>Pulling It All Together </a:t>
            </a:r>
            <a:endParaRPr lang="en-US" sz="3800" dirty="0"/>
          </a:p>
        </p:txBody>
      </p:sp>
      <p:pic>
        <p:nvPicPr>
          <p:cNvPr id="4099" name="Picture 10" descr="Kotter Penguin – Putting it All Togetther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"/>
          <a:stretch>
            <a:fillRect/>
          </a:stretch>
        </p:blipFill>
        <p:spPr bwMode="auto">
          <a:xfrm>
            <a:off x="3330575" y="2301657"/>
            <a:ext cx="471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ealth and Human Services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gency for Healthcare Research and Quality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Defense Health Agency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amSTEPPS 2.0 for Long-Term Care logo&#10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6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78105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Applying </a:t>
            </a:r>
            <a:r>
              <a:rPr lang="en-US" altLang="en-US" sz="3200" dirty="0" err="1">
                <a:ea typeface="ヒラギノ角ゴ Pro W3" pitchFamily="127" charset="-128"/>
              </a:rPr>
              <a:t>TeamSTEPPS</a:t>
            </a:r>
            <a:r>
              <a:rPr lang="en-US" altLang="en-US" sz="3200" dirty="0">
                <a:ea typeface="ヒラギノ角ゴ Pro W3" pitchFamily="127" charset="-128"/>
              </a:rPr>
              <a:t> Exercise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00225"/>
            <a:ext cx="6600825" cy="4657725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dirty="0"/>
              <a:t>Are there any changes you would make to your assessment of the teamwork issue that needs to be addressed in your nursing home? 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dirty="0"/>
              <a:t>If yes, what is the teamwork issue that needs to be addressed?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dirty="0"/>
              <a:t>If you had to identify only one tool or strategy to implement first, which one would it be and why?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3317" name="Picture 9" descr="Kotter Penguin – Exercise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342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STEPPS 2.0 for Long-Term Care Module 7 header&#10;"/>
          <p:cNvGrpSpPr/>
          <p:nvPr/>
        </p:nvGrpSpPr>
        <p:grpSpPr>
          <a:xfrm>
            <a:off x="0" y="-23467"/>
            <a:ext cx="9144000" cy="962488"/>
            <a:chOff x="0" y="-23467"/>
            <a:chExt cx="9144000" cy="962488"/>
          </a:xfrm>
        </p:grpSpPr>
        <p:pic>
          <p:nvPicPr>
            <p:cNvPr id="4" name="Picture 3" descr="TeamSTEPPS 2.0 for Long-Term Care Module 7 header&#10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39021"/>
            </a:xfrm>
            <a:prstGeom prst="rect">
              <a:avLst/>
            </a:prstGeom>
          </p:spPr>
        </p:pic>
        <p:sp>
          <p:nvSpPr>
            <p:cNvPr id="5" name="Text Box 11"/>
            <p:cNvSpPr txBox="1">
              <a:spLocks noChangeArrowheads="1"/>
            </p:cNvSpPr>
            <p:nvPr/>
          </p:nvSpPr>
          <p:spPr bwMode="gray">
            <a:xfrm>
              <a:off x="7373257" y="-23467"/>
              <a:ext cx="1746931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Summary –</a:t>
              </a:r>
              <a:r>
                <a:rPr lang="en-US" sz="1500" b="1" baseline="0" dirty="0">
                  <a:solidFill>
                    <a:schemeClr val="bg1"/>
                  </a:solidFill>
                </a:rPr>
                <a:t> </a:t>
              </a:r>
              <a:r>
                <a:rPr lang="en-US" sz="1500" b="1" dirty="0">
                  <a:solidFill>
                    <a:schemeClr val="bg1"/>
                  </a:solidFill>
                </a:rPr>
                <a:t>Pulling It</a:t>
              </a:r>
              <a:r>
                <a:rPr lang="en-US" sz="1500" b="1" baseline="0" dirty="0">
                  <a:solidFill>
                    <a:schemeClr val="bg1"/>
                  </a:solidFill>
                </a:rPr>
                <a:t> All Together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Discuss how to use the tools and strategies presented in this training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Demonstrate how to appropriately apply the tools and strategies in </a:t>
            </a:r>
            <a:r>
              <a:rPr lang="en-US" altLang="en-US" dirty="0">
                <a:solidFill>
                  <a:srgbClr val="000000"/>
                </a:solidFill>
                <a:ea typeface="ヒラギノ角ゴ Pro W3" pitchFamily="127" charset="-128"/>
              </a:rPr>
              <a:t>nursing home </a:t>
            </a:r>
            <a:r>
              <a:rPr lang="en-US" altLang="en-US" dirty="0">
                <a:ea typeface="ヒラギノ角ゴ Pro W3" pitchFamily="127" charset="-128"/>
              </a:rPr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296419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990600"/>
            <a:ext cx="3373437" cy="914400"/>
          </a:xfrm>
        </p:spPr>
        <p:txBody>
          <a:bodyPr/>
          <a:lstStyle/>
          <a:p>
            <a:r>
              <a:rPr lang="en-US" sz="2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63" y="1778000"/>
            <a:ext cx="3373437" cy="35433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Each </a:t>
            </a:r>
            <a:r>
              <a:rPr lang="en-US" sz="2000" dirty="0" err="1"/>
              <a:t>TeamSTEPPS</a:t>
            </a:r>
            <a:r>
              <a:rPr lang="en-US" sz="2000" dirty="0"/>
              <a:t> teamwork skill:</a:t>
            </a:r>
          </a:p>
          <a:p>
            <a:pPr marL="627063" lvl="1" indent="-282575">
              <a:defRPr/>
            </a:pPr>
            <a:r>
              <a:rPr lang="en-US" sz="1800" dirty="0"/>
              <a:t>Facilitates teamwork</a:t>
            </a:r>
          </a:p>
          <a:p>
            <a:pPr marL="627063" lvl="1" indent="-282575">
              <a:defRPr/>
            </a:pPr>
            <a:r>
              <a:rPr lang="en-US" sz="1800" dirty="0"/>
              <a:t>Is dependent upon or moderated by the other skills</a:t>
            </a:r>
          </a:p>
          <a:p>
            <a:pPr marL="627063" lvl="1" indent="-282575">
              <a:defRPr/>
            </a:pPr>
            <a:r>
              <a:rPr lang="en-US" sz="1800" dirty="0"/>
              <a:t>Contributes to team performance, quality of care, and resident safety</a:t>
            </a:r>
          </a:p>
          <a:p>
            <a:endParaRPr lang="en-US" dirty="0"/>
          </a:p>
        </p:txBody>
      </p:sp>
      <p:pic>
        <p:nvPicPr>
          <p:cNvPr id="6147" name="Picture 46" descr="TeamSTEPPS model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7559" l="1643" r="97809">
                        <a14:foregroundMark x1="42019" y1="93555" x2="57199" y2="94336"/>
                        <a14:foregroundMark x1="49296" y1="586" x2="1721" y2="97559"/>
                        <a14:foregroundMark x1="97809" y1="97168" x2="50235" y2="1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1214439"/>
            <a:ext cx="5303520" cy="42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804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Tools &amp; Strategies Summary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600200"/>
            <a:ext cx="9144000" cy="5292725"/>
            <a:chOff x="0" y="1600200"/>
            <a:chExt cx="9144000" cy="529272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352800" y="1600200"/>
              <a:ext cx="2895600" cy="5292725"/>
            </a:xfrm>
            <a:prstGeom prst="rect">
              <a:avLst/>
            </a:prstGeom>
            <a:solidFill>
              <a:srgbClr val="F5E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endParaRPr lang="en-US" sz="1400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248400" y="1600200"/>
              <a:ext cx="2895600" cy="5292725"/>
            </a:xfrm>
            <a:prstGeom prst="rect">
              <a:avLst/>
            </a:prstGeom>
            <a:solidFill>
              <a:srgbClr val="017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82880"/>
            <a:lstStyle>
              <a:lvl1pPr marL="457200" indent="-277813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buSzPct val="90000"/>
                <a:buFont typeface="Wingdings" pitchFamily="2" charset="2"/>
                <a:buChar char="n"/>
              </a:pP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1600200"/>
              <a:ext cx="3352800" cy="5292725"/>
            </a:xfrm>
            <a:prstGeom prst="rect">
              <a:avLst/>
            </a:prstGeom>
            <a:solidFill>
              <a:srgbClr val="E1393E"/>
            </a:solidFill>
            <a:ln>
              <a:noFill/>
            </a:ln>
            <a:effectLst/>
            <a:extLst/>
          </p:spPr>
          <p:txBody>
            <a:bodyPr tIns="182880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endParaRPr lang="en-US" sz="1400" dirty="0"/>
            </a:p>
          </p:txBody>
        </p:sp>
      </p:grpSp>
      <p:sp>
        <p:nvSpPr>
          <p:cNvPr id="7174" name="Rectangle 5"/>
          <p:cNvSpPr>
            <a:spLocks noGrp="1" noChangeArrowheads="1"/>
          </p:cNvSpPr>
          <p:nvPr>
            <p:ph idx="1"/>
          </p:nvPr>
        </p:nvSpPr>
        <p:spPr bwMode="gray">
          <a:xfrm>
            <a:off x="0" y="1600200"/>
            <a:ext cx="9144000" cy="5257799"/>
          </a:xfrm>
          <a:noFill/>
        </p:spPr>
        <p:txBody>
          <a:bodyPr tIns="182880" numCol="3"/>
          <a:lstStyle/>
          <a:p>
            <a:pPr marL="344488" indent="-231775" algn="ctr"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  <a:ea typeface="ヒラギノ角ゴ Pro W3" pitchFamily="127" charset="-128"/>
              </a:rPr>
              <a:t>BARRIERS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Inconsistency in Team Membership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Lack of Time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Lack of Information Sharing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Hierarchy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Defensiveness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Conventional Thinking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Complacency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Varying Communication Styles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Conflict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Lack of Coordination and </a:t>
            </a:r>
            <a:r>
              <a:rPr lang="en-US" altLang="en-US" sz="1500" dirty="0" err="1">
                <a:solidFill>
                  <a:schemeClr val="bg1"/>
                </a:solidFill>
                <a:ea typeface="ヒラギノ角ゴ Pro W3" pitchFamily="127" charset="-128"/>
              </a:rPr>
              <a:t>Followup</a:t>
            </a: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 With Coworkers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Distractions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Fatigue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Workload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Misinterpretation of Cues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  <a:ea typeface="ヒラギノ角ゴ Pro W3" pitchFamily="127" charset="-128"/>
              </a:rPr>
              <a:t>Lack of Role Clarity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None/>
              <a:defRPr/>
            </a:pPr>
            <a:endParaRPr lang="en-US" sz="2000" b="1" dirty="0"/>
          </a:p>
          <a:p>
            <a:pPr marL="182563" indent="0" algn="ctr">
              <a:lnSpc>
                <a:spcPct val="90000"/>
              </a:lnSpc>
              <a:spcBef>
                <a:spcPct val="25000"/>
              </a:spcBef>
              <a:buNone/>
              <a:defRPr/>
            </a:pPr>
            <a:r>
              <a:rPr lang="en-US" sz="2000" b="1" dirty="0"/>
              <a:t>TOOLS and STRATEGIES</a:t>
            </a:r>
          </a:p>
          <a:p>
            <a:pPr marL="584200" lvl="1" indent="-117475">
              <a:lnSpc>
                <a:spcPct val="90000"/>
              </a:lnSpc>
              <a:spcBef>
                <a:spcPts val="300"/>
              </a:spcBef>
              <a:buClr>
                <a:schemeClr val="folHlink"/>
              </a:buClr>
              <a:buSzPct val="90000"/>
              <a:buNone/>
              <a:defRPr/>
            </a:pPr>
            <a:r>
              <a:rPr lang="en-US" sz="1600" dirty="0"/>
              <a:t>Communication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SBAR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Call-Out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Check-Back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Handoff</a:t>
            </a:r>
          </a:p>
          <a:p>
            <a:pPr marL="584200" lvl="1" indent="-117475">
              <a:lnSpc>
                <a:spcPct val="90000"/>
              </a:lnSpc>
              <a:spcBef>
                <a:spcPts val="300"/>
              </a:spcBef>
              <a:buSzPct val="90000"/>
              <a:buNone/>
              <a:defRPr/>
            </a:pPr>
            <a:r>
              <a:rPr lang="en-US" sz="1600" dirty="0"/>
              <a:t>Leading Teams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Brief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Huddle 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Debrief</a:t>
            </a:r>
          </a:p>
          <a:p>
            <a:pPr marL="584200" lvl="1" indent="-117475">
              <a:lnSpc>
                <a:spcPct val="90000"/>
              </a:lnSpc>
              <a:spcBef>
                <a:spcPts val="300"/>
              </a:spcBef>
              <a:buSzPct val="90000"/>
              <a:buNone/>
              <a:defRPr/>
            </a:pPr>
            <a:r>
              <a:rPr lang="en-US" sz="1600" dirty="0"/>
              <a:t>Situation Monitoring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STEP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I’M SAFE</a:t>
            </a:r>
          </a:p>
          <a:p>
            <a:pPr marL="584200" lvl="1" indent="-117475">
              <a:lnSpc>
                <a:spcPct val="90000"/>
              </a:lnSpc>
              <a:spcBef>
                <a:spcPts val="300"/>
              </a:spcBef>
              <a:buSzPct val="90000"/>
              <a:buNone/>
              <a:defRPr/>
            </a:pPr>
            <a:r>
              <a:rPr lang="en-US" sz="1600" dirty="0"/>
              <a:t>Mutual Support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Task Assistance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Feedback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Assertive Statement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Two-Challenge Rule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CUS</a:t>
            </a:r>
          </a:p>
          <a:p>
            <a:pPr marL="750888" lvl="1" indent="-166688">
              <a:lnSpc>
                <a:spcPct val="90000"/>
              </a:lnSpc>
              <a:spcBef>
                <a:spcPts val="3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300" dirty="0"/>
              <a:t>DESC Script</a:t>
            </a:r>
          </a:p>
          <a:p>
            <a:pPr marL="750888" indent="-233363" algn="ctr" eaLnBrk="1" hangingPunct="1">
              <a:spcAft>
                <a:spcPts val="600"/>
              </a:spcAft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OUTCOMES</a:t>
            </a:r>
          </a:p>
          <a:p>
            <a:pPr marL="750888" indent="-233363" eaLnBrk="1" hangingPunct="1">
              <a:lnSpc>
                <a:spcPct val="130000"/>
              </a:lnSpc>
              <a:spcBef>
                <a:spcPts val="13"/>
              </a:spcBef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Shared Mental Model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Adaptability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Team Orientation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Mutual Trust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dirty="0">
                <a:solidFill>
                  <a:schemeClr val="bg1"/>
                </a:solidFill>
              </a:rPr>
              <a:t>Team Performance</a:t>
            </a:r>
          </a:p>
          <a:p>
            <a:pPr marL="750888" indent="-233363"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en-US" sz="1500" i="1" dirty="0">
                <a:solidFill>
                  <a:schemeClr val="bg1"/>
                </a:solidFill>
              </a:rPr>
              <a:t>Resident Safety!!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4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ヒラギノ角ゴ Pro W3" pitchFamily="127" charset="-128"/>
              </a:rPr>
              <a:t>TeamSTEPPS</a:t>
            </a:r>
            <a:r>
              <a:rPr lang="en-US" altLang="en-US" dirty="0">
                <a:ea typeface="ヒラギノ角ゴ Pro W3" pitchFamily="127" charset="-128"/>
              </a:rPr>
              <a:t> Outcomes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9938" y="2020888"/>
            <a:ext cx="8054975" cy="3543300"/>
          </a:xfrm>
        </p:spPr>
        <p:txBody>
          <a:bodyPr/>
          <a:lstStyle/>
          <a:p>
            <a:pPr eaLnBrk="1" hangingPunct="1">
              <a:buClrTx/>
              <a:buSzPct val="125000"/>
              <a:buFont typeface="Wingdings" pitchFamily="2" charset="2"/>
              <a:buChar char="þ"/>
              <a:defRPr/>
            </a:pPr>
            <a:r>
              <a:rPr lang="en-US" altLang="en-US" dirty="0"/>
              <a:t> Improved team performance </a:t>
            </a:r>
            <a:r>
              <a:rPr lang="en-US" altLang="en-US" sz="1800" dirty="0"/>
              <a:t>(e.g., Weaver, et al., 2010)</a:t>
            </a:r>
          </a:p>
          <a:p>
            <a:pPr marL="114300" indent="0" eaLnBrk="1" hangingPunct="1">
              <a:buClrTx/>
              <a:buSzPct val="125000"/>
              <a:buFont typeface="Wingdings" pitchFamily="2" charset="2"/>
              <a:buNone/>
              <a:defRPr/>
            </a:pPr>
            <a:endParaRPr lang="en-US" altLang="en-US" sz="1200" dirty="0"/>
          </a:p>
          <a:p>
            <a:pPr eaLnBrk="1" hangingPunct="1">
              <a:buClrTx/>
              <a:buSzPct val="125000"/>
              <a:buFont typeface="Wingdings" pitchFamily="2" charset="2"/>
              <a:buChar char="þ"/>
              <a:defRPr/>
            </a:pPr>
            <a:r>
              <a:rPr lang="en-US" altLang="en-US" dirty="0"/>
              <a:t> Improved patient safety culture </a:t>
            </a:r>
            <a:r>
              <a:rPr lang="en-US" altLang="en-US" sz="1800" dirty="0"/>
              <a:t>(e.g., Thomas &amp; </a:t>
            </a:r>
            <a:r>
              <a:rPr lang="en-US" altLang="en-US" sz="1800" dirty="0" err="1"/>
              <a:t>Galla</a:t>
            </a:r>
            <a:r>
              <a:rPr lang="en-US" altLang="en-US" sz="1800" dirty="0"/>
              <a:t>, 2013)</a:t>
            </a:r>
          </a:p>
          <a:p>
            <a:pPr marL="0" indent="0" eaLnBrk="1" hangingPunct="1">
              <a:buClrTx/>
              <a:buSzPct val="125000"/>
              <a:buFont typeface="Wingdings" pitchFamily="2" charset="2"/>
              <a:buNone/>
              <a:defRPr/>
            </a:pPr>
            <a:endParaRPr lang="en-US" altLang="en-US" sz="1200" dirty="0"/>
          </a:p>
          <a:p>
            <a:pPr marL="457200" indent="-457200" eaLnBrk="1" hangingPunct="1">
              <a:buClrTx/>
              <a:buSzPct val="125000"/>
              <a:buFont typeface="Wingdings" pitchFamily="2" charset="2"/>
              <a:buChar char="þ"/>
              <a:defRPr/>
            </a:pPr>
            <a:r>
              <a:rPr lang="en-US" altLang="en-US" dirty="0"/>
              <a:t>Improved scores on Quality of Life survey </a:t>
            </a:r>
            <a:r>
              <a:rPr lang="en-US" altLang="en-US" sz="1800" dirty="0"/>
              <a:t>(e.g., Howe, 2014)</a:t>
            </a:r>
          </a:p>
        </p:txBody>
      </p:sp>
    </p:spTree>
    <p:extLst>
      <p:ext uri="{BB962C8B-B14F-4D97-AF65-F5344CB8AC3E}">
        <p14:creationId xmlns:p14="http://schemas.microsoft.com/office/powerpoint/2010/main" val="234698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8" y="762000"/>
            <a:ext cx="7112000" cy="9144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ea typeface="ヒラギノ角ゴ Pro W3" pitchFamily="127" charset="-128"/>
              </a:rPr>
              <a:t>Skills Practice </a:t>
            </a:r>
          </a:p>
        </p:txBody>
      </p:sp>
      <p:pic>
        <p:nvPicPr>
          <p:cNvPr id="9220" name="Picture 5" descr="Kotter Penguin – Skills Practice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49438"/>
            <a:ext cx="33051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0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Identifying Opportunities To Use TeamSTEPPS Tools and Strategies</a:t>
            </a:r>
          </a:p>
        </p:txBody>
      </p:sp>
      <p:pic>
        <p:nvPicPr>
          <p:cNvPr id="6" name="Picture 9" descr="Identifying Opportunities To Use TeamSTEPPS Tools and Strategies video&#10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339" y="2096026"/>
            <a:ext cx="5326099" cy="2998488"/>
          </a:xfrm>
          <a:prstGeom prst="rect">
            <a:avLst/>
          </a:prstGeom>
          <a:noFill/>
        </p:spPr>
      </p:pic>
      <p:pic>
        <p:nvPicPr>
          <p:cNvPr id="10244" name="Picture 6" descr="Kotter Penguin – Video &#10;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65675"/>
            <a:ext cx="12557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0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Effective Use of TeamSTEPPS Tools and Strategies</a:t>
            </a:r>
          </a:p>
        </p:txBody>
      </p:sp>
      <p:pic>
        <p:nvPicPr>
          <p:cNvPr id="3" name="Picture 2" descr="Effective Use of TeamSTEPPS Tools and Strategies video&#10;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927" y="1890944"/>
            <a:ext cx="5483382" cy="3200168"/>
          </a:xfrm>
          <a:prstGeom prst="rect">
            <a:avLst/>
          </a:prstGeom>
        </p:spPr>
      </p:pic>
      <p:pic>
        <p:nvPicPr>
          <p:cNvPr id="11268" name="Picture 6" descr="director_penguin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65675"/>
            <a:ext cx="12557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15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Summary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924050"/>
            <a:ext cx="7772400" cy="3640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ea typeface="ヒラギノ角ゴ Pro W3" pitchFamily="127" charset="-128"/>
              </a:rPr>
              <a:t>	</a:t>
            </a:r>
            <a:r>
              <a:rPr lang="en-US" altLang="en-US" b="1" dirty="0">
                <a:ea typeface="ヒラギノ角ゴ Pro W3" pitchFamily="127" charset="-128"/>
              </a:rPr>
              <a:t>In the preceding section, we learned that teamwork strategies and tools:</a:t>
            </a:r>
          </a:p>
          <a:p>
            <a:pPr lvl="1" eaLnBrk="1" hangingPunct="1"/>
            <a:r>
              <a:rPr lang="en-US" altLang="en-US" dirty="0">
                <a:ea typeface="ヒラギノ角ゴ Pro W3" pitchFamily="127" charset="-128"/>
              </a:rPr>
              <a:t>Are available to both team members and leaders</a:t>
            </a:r>
          </a:p>
          <a:p>
            <a:pPr lvl="1" eaLnBrk="1" hangingPunct="1"/>
            <a:r>
              <a:rPr lang="en-US" altLang="en-US" dirty="0">
                <a:ea typeface="ヒラギノ角ゴ Pro W3" pitchFamily="127" charset="-128"/>
              </a:rPr>
              <a:t>Can be used to address barriers to team effectiveness in a given situation</a:t>
            </a:r>
          </a:p>
          <a:p>
            <a:pPr lvl="1" eaLnBrk="1" hangingPunct="1"/>
            <a:r>
              <a:rPr lang="en-US" altLang="en-US" dirty="0">
                <a:ea typeface="ヒラギノ角ゴ Pro W3" pitchFamily="127" charset="-128"/>
              </a:rPr>
              <a:t>Can all be applied to most situations because they complement one another</a:t>
            </a:r>
          </a:p>
          <a:p>
            <a:pPr eaLnBrk="1" hangingPunct="1"/>
            <a:endParaRPr lang="en-US" altLang="en-US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9579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ACC18-FB89-41B6-B575-982F90374A32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248aa52d-0bf7-449c-811d-9d8a38bb3135"/>
    <ds:schemaRef ds:uri="6d949564-4ca2-4f24-b2ec-e225cb0e4b21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07D05B-EB8D-4832-AEBC-B06E908F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6F9A72-DB3C-4704-95AA-133E249B4E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5873</TotalTime>
  <Words>279</Words>
  <Application>Microsoft Office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Verdana</vt:lpstr>
      <vt:lpstr>Wingdings</vt:lpstr>
      <vt:lpstr>2_Main_Olive</vt:lpstr>
      <vt:lpstr>Summary  Pulling It All Together </vt:lpstr>
      <vt:lpstr>Objectives</vt:lpstr>
      <vt:lpstr>Summary</vt:lpstr>
      <vt:lpstr>Tools &amp; Strategies Summary</vt:lpstr>
      <vt:lpstr>TeamSTEPPS Outcomes</vt:lpstr>
      <vt:lpstr>Skills Practice </vt:lpstr>
      <vt:lpstr>Identifying Opportunities To Use TeamSTEPPS Tools and Strategies</vt:lpstr>
      <vt:lpstr>Effective Use of TeamSTEPPS Tools and Strategies</vt:lpstr>
      <vt:lpstr>Summary</vt:lpstr>
      <vt:lpstr>Applying TeamSTEPPS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Stephanie Gfeller</cp:lastModifiedBy>
  <cp:revision>180</cp:revision>
  <cp:lastPrinted>2017-04-01T16:16:38Z</cp:lastPrinted>
  <dcterms:created xsi:type="dcterms:W3CDTF">2005-06-03T10:15:22Z</dcterms:created>
  <dcterms:modified xsi:type="dcterms:W3CDTF">2019-08-19T16:25:27Z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